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552" r:id="rId3"/>
    <p:sldId id="779" r:id="rId4"/>
    <p:sldId id="667" r:id="rId5"/>
    <p:sldId id="664" r:id="rId6"/>
    <p:sldId id="780" r:id="rId7"/>
    <p:sldId id="781" r:id="rId8"/>
    <p:sldId id="782" r:id="rId9"/>
    <p:sldId id="785" r:id="rId10"/>
    <p:sldId id="786" r:id="rId11"/>
    <p:sldId id="787" r:id="rId12"/>
    <p:sldId id="788" r:id="rId13"/>
    <p:sldId id="6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70062"/>
  </p:normalViewPr>
  <p:slideViewPr>
    <p:cSldViewPr snapToGrid="0" snapToObjects="1">
      <p:cViewPr varScale="1">
        <p:scale>
          <a:sx n="76" d="100"/>
          <a:sy n="76" d="100"/>
        </p:scale>
        <p:origin x="24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DF64DB-FB4B-4309-962B-6D914852A00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4FF66A5-C19B-4375-9ED8-2AD47BE61E65}">
      <dgm:prSet/>
      <dgm:spPr/>
      <dgm:t>
        <a:bodyPr/>
        <a:lstStyle/>
        <a:p>
          <a:r>
            <a:rPr lang="en-US" dirty="0"/>
            <a:t>Changes that remove barriers and equal access to learning.</a:t>
          </a:r>
        </a:p>
      </dgm:t>
    </dgm:pt>
    <dgm:pt modelId="{7D9E2F92-EAA4-413A-B707-23391840F965}" type="parTrans" cxnId="{675AAC4F-B9F6-4F57-8B9A-71E9CDA10A82}">
      <dgm:prSet/>
      <dgm:spPr/>
      <dgm:t>
        <a:bodyPr/>
        <a:lstStyle/>
        <a:p>
          <a:endParaRPr lang="en-US"/>
        </a:p>
      </dgm:t>
    </dgm:pt>
    <dgm:pt modelId="{AE8CD233-2A56-4713-AA70-572675998500}" type="sibTrans" cxnId="{675AAC4F-B9F6-4F57-8B9A-71E9CDA10A82}">
      <dgm:prSet/>
      <dgm:spPr/>
      <dgm:t>
        <a:bodyPr/>
        <a:lstStyle/>
        <a:p>
          <a:endParaRPr lang="en-US"/>
        </a:p>
      </dgm:t>
    </dgm:pt>
    <dgm:pt modelId="{30DCA9B5-6251-40AE-888A-A88D9CCA9DBF}">
      <dgm:prSet/>
      <dgm:spPr/>
      <dgm:t>
        <a:bodyPr/>
        <a:lstStyle/>
        <a:p>
          <a:r>
            <a:rPr lang="en-US" b="1"/>
            <a:t>Don’t change </a:t>
          </a:r>
          <a:r>
            <a:rPr lang="en-US" b="1" i="1"/>
            <a:t>what </a:t>
          </a:r>
          <a:r>
            <a:rPr lang="en-US" b="1"/>
            <a:t>a student is learning, changes </a:t>
          </a:r>
          <a:r>
            <a:rPr lang="en-US" b="1" i="1"/>
            <a:t>how</a:t>
          </a:r>
          <a:r>
            <a:rPr lang="en-US" b="1"/>
            <a:t> the student is learning.</a:t>
          </a:r>
          <a:endParaRPr lang="en-US"/>
        </a:p>
      </dgm:t>
    </dgm:pt>
    <dgm:pt modelId="{9EFDDCED-2849-4B51-AF4E-579CD0C03BAC}" type="parTrans" cxnId="{B1AB1623-FB59-417D-ADB1-2F9F61DD6BCB}">
      <dgm:prSet/>
      <dgm:spPr/>
      <dgm:t>
        <a:bodyPr/>
        <a:lstStyle/>
        <a:p>
          <a:endParaRPr lang="en-US"/>
        </a:p>
      </dgm:t>
    </dgm:pt>
    <dgm:pt modelId="{5953A6CD-9A4F-486D-8A1C-CC3979980A14}" type="sibTrans" cxnId="{B1AB1623-FB59-417D-ADB1-2F9F61DD6BCB}">
      <dgm:prSet/>
      <dgm:spPr/>
      <dgm:t>
        <a:bodyPr/>
        <a:lstStyle/>
        <a:p>
          <a:endParaRPr lang="en-US"/>
        </a:p>
      </dgm:t>
    </dgm:pt>
    <dgm:pt modelId="{64D332C5-B3F1-452A-8DE9-EE2D85BF3CD5}">
      <dgm:prSet/>
      <dgm:spPr/>
      <dgm:t>
        <a:bodyPr/>
        <a:lstStyle/>
        <a:p>
          <a:r>
            <a:rPr lang="en-US" dirty="0"/>
            <a:t>Helps students work around his/her/their challenges</a:t>
          </a:r>
        </a:p>
      </dgm:t>
    </dgm:pt>
    <dgm:pt modelId="{5BE3F732-84FE-43F7-8573-6C11178B6879}" type="parTrans" cxnId="{5381DA3B-C398-42DA-AAEF-11E518A47D1D}">
      <dgm:prSet/>
      <dgm:spPr/>
      <dgm:t>
        <a:bodyPr/>
        <a:lstStyle/>
        <a:p>
          <a:endParaRPr lang="en-US"/>
        </a:p>
      </dgm:t>
    </dgm:pt>
    <dgm:pt modelId="{B6BF92E5-3F22-4E11-9D72-1F4ED0A5CD7C}" type="sibTrans" cxnId="{5381DA3B-C398-42DA-AAEF-11E518A47D1D}">
      <dgm:prSet/>
      <dgm:spPr/>
      <dgm:t>
        <a:bodyPr/>
        <a:lstStyle/>
        <a:p>
          <a:endParaRPr lang="en-US"/>
        </a:p>
      </dgm:t>
    </dgm:pt>
    <dgm:pt modelId="{9C6889C5-1829-4B4B-9D33-34885A8F684C}">
      <dgm:prSet/>
      <dgm:spPr/>
      <dgm:t>
        <a:bodyPr/>
        <a:lstStyle/>
        <a:p>
          <a:r>
            <a:rPr lang="en-US" dirty="0"/>
            <a:t>Provided to groups or individual students. </a:t>
          </a:r>
        </a:p>
      </dgm:t>
    </dgm:pt>
    <dgm:pt modelId="{CEBD6CAF-9B44-44E5-B02C-CC490E13E433}" type="parTrans" cxnId="{5A7AFEEA-26E9-4808-B023-3CC5A998FCB5}">
      <dgm:prSet/>
      <dgm:spPr/>
      <dgm:t>
        <a:bodyPr/>
        <a:lstStyle/>
        <a:p>
          <a:endParaRPr lang="en-US"/>
        </a:p>
      </dgm:t>
    </dgm:pt>
    <dgm:pt modelId="{C95F6CA6-CC99-4E1C-BCE8-2D12C01C212A}" type="sibTrans" cxnId="{5A7AFEEA-26E9-4808-B023-3CC5A998FCB5}">
      <dgm:prSet/>
      <dgm:spPr/>
      <dgm:t>
        <a:bodyPr/>
        <a:lstStyle/>
        <a:p>
          <a:endParaRPr lang="en-US"/>
        </a:p>
      </dgm:t>
    </dgm:pt>
    <dgm:pt modelId="{0547F92A-D5D3-6943-AD97-48B7E3F29F98}" type="pres">
      <dgm:prSet presAssocID="{C0DF64DB-FB4B-4309-962B-6D914852A00D}" presName="vert0" presStyleCnt="0">
        <dgm:presLayoutVars>
          <dgm:dir/>
          <dgm:animOne val="branch"/>
          <dgm:animLvl val="lvl"/>
        </dgm:presLayoutVars>
      </dgm:prSet>
      <dgm:spPr/>
    </dgm:pt>
    <dgm:pt modelId="{4BD9F14C-9D8B-BB42-A8CA-A6A44CAB9C08}" type="pres">
      <dgm:prSet presAssocID="{64FF66A5-C19B-4375-9ED8-2AD47BE61E65}" presName="thickLine" presStyleLbl="alignNode1" presStyleIdx="0" presStyleCnt="4"/>
      <dgm:spPr/>
    </dgm:pt>
    <dgm:pt modelId="{BD1FD51D-702A-9848-A135-8D563E9A3F89}" type="pres">
      <dgm:prSet presAssocID="{64FF66A5-C19B-4375-9ED8-2AD47BE61E65}" presName="horz1" presStyleCnt="0"/>
      <dgm:spPr/>
    </dgm:pt>
    <dgm:pt modelId="{EE24B99C-6700-074D-95F9-2735468987C0}" type="pres">
      <dgm:prSet presAssocID="{64FF66A5-C19B-4375-9ED8-2AD47BE61E65}" presName="tx1" presStyleLbl="revTx" presStyleIdx="0" presStyleCnt="4"/>
      <dgm:spPr/>
    </dgm:pt>
    <dgm:pt modelId="{B39A478F-8C0F-9D4E-9F5D-C69BF3E2D80B}" type="pres">
      <dgm:prSet presAssocID="{64FF66A5-C19B-4375-9ED8-2AD47BE61E65}" presName="vert1" presStyleCnt="0"/>
      <dgm:spPr/>
    </dgm:pt>
    <dgm:pt modelId="{DFA3EA8C-A466-3441-9506-84DE76E21550}" type="pres">
      <dgm:prSet presAssocID="{30DCA9B5-6251-40AE-888A-A88D9CCA9DBF}" presName="thickLine" presStyleLbl="alignNode1" presStyleIdx="1" presStyleCnt="4"/>
      <dgm:spPr/>
    </dgm:pt>
    <dgm:pt modelId="{E76C8314-BAD6-3248-8C1A-C8865B2ADF69}" type="pres">
      <dgm:prSet presAssocID="{30DCA9B5-6251-40AE-888A-A88D9CCA9DBF}" presName="horz1" presStyleCnt="0"/>
      <dgm:spPr/>
    </dgm:pt>
    <dgm:pt modelId="{ACCB3425-BD8A-A644-8932-6D930374BE62}" type="pres">
      <dgm:prSet presAssocID="{30DCA9B5-6251-40AE-888A-A88D9CCA9DBF}" presName="tx1" presStyleLbl="revTx" presStyleIdx="1" presStyleCnt="4"/>
      <dgm:spPr/>
    </dgm:pt>
    <dgm:pt modelId="{4B4A7B81-BD20-274D-9251-06C9775AC1FF}" type="pres">
      <dgm:prSet presAssocID="{30DCA9B5-6251-40AE-888A-A88D9CCA9DBF}" presName="vert1" presStyleCnt="0"/>
      <dgm:spPr/>
    </dgm:pt>
    <dgm:pt modelId="{ED8D62FA-4E0C-E846-9187-653B5E994E43}" type="pres">
      <dgm:prSet presAssocID="{64D332C5-B3F1-452A-8DE9-EE2D85BF3CD5}" presName="thickLine" presStyleLbl="alignNode1" presStyleIdx="2" presStyleCnt="4"/>
      <dgm:spPr/>
    </dgm:pt>
    <dgm:pt modelId="{DCEC4DD2-A8B4-7A41-9B2A-55212964B5A0}" type="pres">
      <dgm:prSet presAssocID="{64D332C5-B3F1-452A-8DE9-EE2D85BF3CD5}" presName="horz1" presStyleCnt="0"/>
      <dgm:spPr/>
    </dgm:pt>
    <dgm:pt modelId="{BF211D9F-428D-294D-AADD-B3D30BD6B0E6}" type="pres">
      <dgm:prSet presAssocID="{64D332C5-B3F1-452A-8DE9-EE2D85BF3CD5}" presName="tx1" presStyleLbl="revTx" presStyleIdx="2" presStyleCnt="4"/>
      <dgm:spPr/>
    </dgm:pt>
    <dgm:pt modelId="{B3E882E0-A4AD-F64C-8F4C-487CAF8F8C8F}" type="pres">
      <dgm:prSet presAssocID="{64D332C5-B3F1-452A-8DE9-EE2D85BF3CD5}" presName="vert1" presStyleCnt="0"/>
      <dgm:spPr/>
    </dgm:pt>
    <dgm:pt modelId="{968C386D-EE81-D246-8112-17C50D2D2E66}" type="pres">
      <dgm:prSet presAssocID="{9C6889C5-1829-4B4B-9D33-34885A8F684C}" presName="thickLine" presStyleLbl="alignNode1" presStyleIdx="3" presStyleCnt="4"/>
      <dgm:spPr/>
    </dgm:pt>
    <dgm:pt modelId="{563F53C6-0206-D04F-AC7B-AAE3DB982B70}" type="pres">
      <dgm:prSet presAssocID="{9C6889C5-1829-4B4B-9D33-34885A8F684C}" presName="horz1" presStyleCnt="0"/>
      <dgm:spPr/>
    </dgm:pt>
    <dgm:pt modelId="{CBB49555-F47D-2C42-979E-5E700B50DE43}" type="pres">
      <dgm:prSet presAssocID="{9C6889C5-1829-4B4B-9D33-34885A8F684C}" presName="tx1" presStyleLbl="revTx" presStyleIdx="3" presStyleCnt="4"/>
      <dgm:spPr/>
    </dgm:pt>
    <dgm:pt modelId="{5D258778-8796-5446-91A9-43E5914BE68D}" type="pres">
      <dgm:prSet presAssocID="{9C6889C5-1829-4B4B-9D33-34885A8F684C}" presName="vert1" presStyleCnt="0"/>
      <dgm:spPr/>
    </dgm:pt>
  </dgm:ptLst>
  <dgm:cxnLst>
    <dgm:cxn modelId="{36886107-5F69-A549-AD6D-E53D6C41385C}" type="presOf" srcId="{64D332C5-B3F1-452A-8DE9-EE2D85BF3CD5}" destId="{BF211D9F-428D-294D-AADD-B3D30BD6B0E6}" srcOrd="0" destOrd="0" presId="urn:microsoft.com/office/officeart/2008/layout/LinedList"/>
    <dgm:cxn modelId="{B1AB1623-FB59-417D-ADB1-2F9F61DD6BCB}" srcId="{C0DF64DB-FB4B-4309-962B-6D914852A00D}" destId="{30DCA9B5-6251-40AE-888A-A88D9CCA9DBF}" srcOrd="1" destOrd="0" parTransId="{9EFDDCED-2849-4B51-AF4E-579CD0C03BAC}" sibTransId="{5953A6CD-9A4F-486D-8A1C-CC3979980A14}"/>
    <dgm:cxn modelId="{70B7B92E-F3FA-DC4F-92BC-B9E6753E1D7B}" type="presOf" srcId="{64FF66A5-C19B-4375-9ED8-2AD47BE61E65}" destId="{EE24B99C-6700-074D-95F9-2735468987C0}" srcOrd="0" destOrd="0" presId="urn:microsoft.com/office/officeart/2008/layout/LinedList"/>
    <dgm:cxn modelId="{6AC16E32-F7D9-3145-B0DD-760AE04F14F3}" type="presOf" srcId="{C0DF64DB-FB4B-4309-962B-6D914852A00D}" destId="{0547F92A-D5D3-6943-AD97-48B7E3F29F98}" srcOrd="0" destOrd="0" presId="urn:microsoft.com/office/officeart/2008/layout/LinedList"/>
    <dgm:cxn modelId="{5381DA3B-C398-42DA-AAEF-11E518A47D1D}" srcId="{C0DF64DB-FB4B-4309-962B-6D914852A00D}" destId="{64D332C5-B3F1-452A-8DE9-EE2D85BF3CD5}" srcOrd="2" destOrd="0" parTransId="{5BE3F732-84FE-43F7-8573-6C11178B6879}" sibTransId="{B6BF92E5-3F22-4E11-9D72-1F4ED0A5CD7C}"/>
    <dgm:cxn modelId="{675AAC4F-B9F6-4F57-8B9A-71E9CDA10A82}" srcId="{C0DF64DB-FB4B-4309-962B-6D914852A00D}" destId="{64FF66A5-C19B-4375-9ED8-2AD47BE61E65}" srcOrd="0" destOrd="0" parTransId="{7D9E2F92-EAA4-413A-B707-23391840F965}" sibTransId="{AE8CD233-2A56-4713-AA70-572675998500}"/>
    <dgm:cxn modelId="{5268F4E0-1B6D-1B49-BDE5-33AEA33283BD}" type="presOf" srcId="{9C6889C5-1829-4B4B-9D33-34885A8F684C}" destId="{CBB49555-F47D-2C42-979E-5E700B50DE43}" srcOrd="0" destOrd="0" presId="urn:microsoft.com/office/officeart/2008/layout/LinedList"/>
    <dgm:cxn modelId="{5A7AFEEA-26E9-4808-B023-3CC5A998FCB5}" srcId="{C0DF64DB-FB4B-4309-962B-6D914852A00D}" destId="{9C6889C5-1829-4B4B-9D33-34885A8F684C}" srcOrd="3" destOrd="0" parTransId="{CEBD6CAF-9B44-44E5-B02C-CC490E13E433}" sibTransId="{C95F6CA6-CC99-4E1C-BCE8-2D12C01C212A}"/>
    <dgm:cxn modelId="{082210F2-56A1-8E41-AEA6-1ABE71CE07C4}" type="presOf" srcId="{30DCA9B5-6251-40AE-888A-A88D9CCA9DBF}" destId="{ACCB3425-BD8A-A644-8932-6D930374BE62}" srcOrd="0" destOrd="0" presId="urn:microsoft.com/office/officeart/2008/layout/LinedList"/>
    <dgm:cxn modelId="{77623937-8DC5-064D-8304-34AD6E2A30CE}" type="presParOf" srcId="{0547F92A-D5D3-6943-AD97-48B7E3F29F98}" destId="{4BD9F14C-9D8B-BB42-A8CA-A6A44CAB9C08}" srcOrd="0" destOrd="0" presId="urn:microsoft.com/office/officeart/2008/layout/LinedList"/>
    <dgm:cxn modelId="{DE31F4E0-A063-FA46-B853-BBE85C925681}" type="presParOf" srcId="{0547F92A-D5D3-6943-AD97-48B7E3F29F98}" destId="{BD1FD51D-702A-9848-A135-8D563E9A3F89}" srcOrd="1" destOrd="0" presId="urn:microsoft.com/office/officeart/2008/layout/LinedList"/>
    <dgm:cxn modelId="{5CD30E43-74C5-504A-B5F6-8D6308940E97}" type="presParOf" srcId="{BD1FD51D-702A-9848-A135-8D563E9A3F89}" destId="{EE24B99C-6700-074D-95F9-2735468987C0}" srcOrd="0" destOrd="0" presId="urn:microsoft.com/office/officeart/2008/layout/LinedList"/>
    <dgm:cxn modelId="{B8A44493-83EC-DD47-811C-B8A896ED6B8D}" type="presParOf" srcId="{BD1FD51D-702A-9848-A135-8D563E9A3F89}" destId="{B39A478F-8C0F-9D4E-9F5D-C69BF3E2D80B}" srcOrd="1" destOrd="0" presId="urn:microsoft.com/office/officeart/2008/layout/LinedList"/>
    <dgm:cxn modelId="{1FA3E302-7C44-434B-9C4A-E579FF5C7507}" type="presParOf" srcId="{0547F92A-D5D3-6943-AD97-48B7E3F29F98}" destId="{DFA3EA8C-A466-3441-9506-84DE76E21550}" srcOrd="2" destOrd="0" presId="urn:microsoft.com/office/officeart/2008/layout/LinedList"/>
    <dgm:cxn modelId="{38A5ACD0-3FDA-0C46-9D76-4D37D5738FD3}" type="presParOf" srcId="{0547F92A-D5D3-6943-AD97-48B7E3F29F98}" destId="{E76C8314-BAD6-3248-8C1A-C8865B2ADF69}" srcOrd="3" destOrd="0" presId="urn:microsoft.com/office/officeart/2008/layout/LinedList"/>
    <dgm:cxn modelId="{DFB90F1B-2D0C-4442-9FDC-A76AC7FFF9AD}" type="presParOf" srcId="{E76C8314-BAD6-3248-8C1A-C8865B2ADF69}" destId="{ACCB3425-BD8A-A644-8932-6D930374BE62}" srcOrd="0" destOrd="0" presId="urn:microsoft.com/office/officeart/2008/layout/LinedList"/>
    <dgm:cxn modelId="{2DB756AA-2181-3444-BB10-4735E888B8B7}" type="presParOf" srcId="{E76C8314-BAD6-3248-8C1A-C8865B2ADF69}" destId="{4B4A7B81-BD20-274D-9251-06C9775AC1FF}" srcOrd="1" destOrd="0" presId="urn:microsoft.com/office/officeart/2008/layout/LinedList"/>
    <dgm:cxn modelId="{EBFC7266-2620-5444-A7C2-F68842775402}" type="presParOf" srcId="{0547F92A-D5D3-6943-AD97-48B7E3F29F98}" destId="{ED8D62FA-4E0C-E846-9187-653B5E994E43}" srcOrd="4" destOrd="0" presId="urn:microsoft.com/office/officeart/2008/layout/LinedList"/>
    <dgm:cxn modelId="{EE588648-E4B5-A54F-89C9-ECA9C3C8950C}" type="presParOf" srcId="{0547F92A-D5D3-6943-AD97-48B7E3F29F98}" destId="{DCEC4DD2-A8B4-7A41-9B2A-55212964B5A0}" srcOrd="5" destOrd="0" presId="urn:microsoft.com/office/officeart/2008/layout/LinedList"/>
    <dgm:cxn modelId="{2260D4A7-9955-F847-AB31-9A3A8DF38397}" type="presParOf" srcId="{DCEC4DD2-A8B4-7A41-9B2A-55212964B5A0}" destId="{BF211D9F-428D-294D-AADD-B3D30BD6B0E6}" srcOrd="0" destOrd="0" presId="urn:microsoft.com/office/officeart/2008/layout/LinedList"/>
    <dgm:cxn modelId="{F75532FF-FD6B-394E-8CB9-25A4FE2675F1}" type="presParOf" srcId="{DCEC4DD2-A8B4-7A41-9B2A-55212964B5A0}" destId="{B3E882E0-A4AD-F64C-8F4C-487CAF8F8C8F}" srcOrd="1" destOrd="0" presId="urn:microsoft.com/office/officeart/2008/layout/LinedList"/>
    <dgm:cxn modelId="{4B9B0F8B-763A-9440-B5DE-38DFDDC5F502}" type="presParOf" srcId="{0547F92A-D5D3-6943-AD97-48B7E3F29F98}" destId="{968C386D-EE81-D246-8112-17C50D2D2E66}" srcOrd="6" destOrd="0" presId="urn:microsoft.com/office/officeart/2008/layout/LinedList"/>
    <dgm:cxn modelId="{2D79692B-97CF-DF46-B4B0-01830EF1F37C}" type="presParOf" srcId="{0547F92A-D5D3-6943-AD97-48B7E3F29F98}" destId="{563F53C6-0206-D04F-AC7B-AAE3DB982B70}" srcOrd="7" destOrd="0" presId="urn:microsoft.com/office/officeart/2008/layout/LinedList"/>
    <dgm:cxn modelId="{5ECEFA5C-1D83-144F-8A91-C0A632F46322}" type="presParOf" srcId="{563F53C6-0206-D04F-AC7B-AAE3DB982B70}" destId="{CBB49555-F47D-2C42-979E-5E700B50DE43}" srcOrd="0" destOrd="0" presId="urn:microsoft.com/office/officeart/2008/layout/LinedList"/>
    <dgm:cxn modelId="{A10A0253-1BE8-2447-AA2C-74B76CF1B844}" type="presParOf" srcId="{563F53C6-0206-D04F-AC7B-AAE3DB982B70}" destId="{5D258778-8796-5446-91A9-43E5914BE68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9F14C-9D8B-BB42-A8CA-A6A44CAB9C08}">
      <dsp:nvSpPr>
        <dsp:cNvPr id="0" name=""/>
        <dsp:cNvSpPr/>
      </dsp:nvSpPr>
      <dsp:spPr>
        <a:xfrm>
          <a:off x="0" y="0"/>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4B99C-6700-074D-95F9-2735468987C0}">
      <dsp:nvSpPr>
        <dsp:cNvPr id="0" name=""/>
        <dsp:cNvSpPr/>
      </dsp:nvSpPr>
      <dsp:spPr>
        <a:xfrm>
          <a:off x="0" y="0"/>
          <a:ext cx="5157787" cy="1043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Changes that remove barriers and equal access to learning.</a:t>
          </a:r>
        </a:p>
      </dsp:txBody>
      <dsp:txXfrm>
        <a:off x="0" y="0"/>
        <a:ext cx="5157787" cy="1043119"/>
      </dsp:txXfrm>
    </dsp:sp>
    <dsp:sp modelId="{DFA3EA8C-A466-3441-9506-84DE76E21550}">
      <dsp:nvSpPr>
        <dsp:cNvPr id="0" name=""/>
        <dsp:cNvSpPr/>
      </dsp:nvSpPr>
      <dsp:spPr>
        <a:xfrm>
          <a:off x="0" y="1043119"/>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CB3425-BD8A-A644-8932-6D930374BE62}">
      <dsp:nvSpPr>
        <dsp:cNvPr id="0" name=""/>
        <dsp:cNvSpPr/>
      </dsp:nvSpPr>
      <dsp:spPr>
        <a:xfrm>
          <a:off x="0" y="1043119"/>
          <a:ext cx="5157787" cy="1043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Don’t change </a:t>
          </a:r>
          <a:r>
            <a:rPr lang="en-US" sz="2300" b="1" i="1" kern="1200"/>
            <a:t>what </a:t>
          </a:r>
          <a:r>
            <a:rPr lang="en-US" sz="2300" b="1" kern="1200"/>
            <a:t>a student is learning, changes </a:t>
          </a:r>
          <a:r>
            <a:rPr lang="en-US" sz="2300" b="1" i="1" kern="1200"/>
            <a:t>how</a:t>
          </a:r>
          <a:r>
            <a:rPr lang="en-US" sz="2300" b="1" kern="1200"/>
            <a:t> the student is learning.</a:t>
          </a:r>
          <a:endParaRPr lang="en-US" sz="2300" kern="1200"/>
        </a:p>
      </dsp:txBody>
      <dsp:txXfrm>
        <a:off x="0" y="1043119"/>
        <a:ext cx="5157787" cy="1043119"/>
      </dsp:txXfrm>
    </dsp:sp>
    <dsp:sp modelId="{ED8D62FA-4E0C-E846-9187-653B5E994E43}">
      <dsp:nvSpPr>
        <dsp:cNvPr id="0" name=""/>
        <dsp:cNvSpPr/>
      </dsp:nvSpPr>
      <dsp:spPr>
        <a:xfrm>
          <a:off x="0" y="2086239"/>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211D9F-428D-294D-AADD-B3D30BD6B0E6}">
      <dsp:nvSpPr>
        <dsp:cNvPr id="0" name=""/>
        <dsp:cNvSpPr/>
      </dsp:nvSpPr>
      <dsp:spPr>
        <a:xfrm>
          <a:off x="0" y="2086239"/>
          <a:ext cx="5157787" cy="1043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Helps students work around his/her/their challenges</a:t>
          </a:r>
        </a:p>
      </dsp:txBody>
      <dsp:txXfrm>
        <a:off x="0" y="2086239"/>
        <a:ext cx="5157787" cy="1043119"/>
      </dsp:txXfrm>
    </dsp:sp>
    <dsp:sp modelId="{968C386D-EE81-D246-8112-17C50D2D2E66}">
      <dsp:nvSpPr>
        <dsp:cNvPr id="0" name=""/>
        <dsp:cNvSpPr/>
      </dsp:nvSpPr>
      <dsp:spPr>
        <a:xfrm>
          <a:off x="0" y="3129359"/>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B49555-F47D-2C42-979E-5E700B50DE43}">
      <dsp:nvSpPr>
        <dsp:cNvPr id="0" name=""/>
        <dsp:cNvSpPr/>
      </dsp:nvSpPr>
      <dsp:spPr>
        <a:xfrm>
          <a:off x="0" y="3129359"/>
          <a:ext cx="5157787" cy="1043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Provided to groups or individual students. </a:t>
          </a:r>
        </a:p>
      </dsp:txBody>
      <dsp:txXfrm>
        <a:off x="0" y="3129359"/>
        <a:ext cx="5157787" cy="104311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D1610-2B96-A747-8BC5-64C2F195AFB6}" type="datetimeFigureOut">
              <a:rPr lang="en-US" smtClean="0"/>
              <a:t>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648B4-5E0F-A446-AE7E-96FE542996F3}" type="slidenum">
              <a:rPr lang="en-US" smtClean="0"/>
              <a:t>‹#›</a:t>
            </a:fld>
            <a:endParaRPr lang="en-US"/>
          </a:p>
        </p:txBody>
      </p:sp>
    </p:spTree>
    <p:extLst>
      <p:ext uri="{BB962C8B-B14F-4D97-AF65-F5344CB8AC3E}">
        <p14:creationId xmlns:p14="http://schemas.microsoft.com/office/powerpoint/2010/main" val="1895729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ehaviorist.com/what-are-accommodations-in-special-educatio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iris.peabody.vanderbilt.edu/micro-credential/micro-accommodations/p0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FFC919-AD39-D84E-BAFC-D320AEC77F61}" type="slidenum">
              <a:rPr lang="en-US" smtClean="0"/>
              <a:t>1</a:t>
            </a:fld>
            <a:endParaRPr lang="en-US"/>
          </a:p>
        </p:txBody>
      </p:sp>
    </p:spTree>
    <p:extLst>
      <p:ext uri="{BB962C8B-B14F-4D97-AF65-F5344CB8AC3E}">
        <p14:creationId xmlns:p14="http://schemas.microsoft.com/office/powerpoint/2010/main" val="4284575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panose="02020603050405020304" pitchFamily="18" charset="0"/>
              </a:rPr>
              <a:t>Many articles regarding accommodations divide them into four categories: setting, presentation, timing, and response. (</a:t>
            </a:r>
            <a:r>
              <a:rPr lang="en-US" sz="1200" u="sng" dirty="0">
                <a:solidFill>
                  <a:srgbClr val="4A6EE0"/>
                </a:solidFill>
                <a:effectLst/>
                <a:latin typeface="+mn-lt"/>
                <a:ea typeface="Times New Roman" panose="02020603050405020304" pitchFamily="18" charset="0"/>
                <a:hlinkClick r:id="rId3"/>
              </a:rPr>
              <a:t>https://www.behaviorist.com/what-are-accommodations-in-special-education/</a:t>
            </a:r>
            <a:r>
              <a:rPr lang="en-US" sz="1200" dirty="0">
                <a:effectLst/>
                <a:latin typeface="+mn-lt"/>
                <a:ea typeface="Times New Roman" panose="02020603050405020304" pitchFamily="18" charset="0"/>
              </a:rPr>
              <a:t>, </a:t>
            </a:r>
            <a:r>
              <a:rPr lang="en-US" sz="1200" u="sng" dirty="0">
                <a:solidFill>
                  <a:srgbClr val="4A6EE0"/>
                </a:solidFill>
                <a:effectLst/>
                <a:latin typeface="+mn-lt"/>
                <a:ea typeface="Times New Roman" panose="02020603050405020304" pitchFamily="18" charset="0"/>
                <a:hlinkClick r:id="rId4"/>
              </a:rPr>
              <a:t>https://iris.peabody.vanderbilt.edu/micro-credential/micro-accommodations/p01/</a:t>
            </a:r>
            <a:r>
              <a:rPr lang="en-US" sz="1200" dirty="0">
                <a:effectLst/>
                <a:latin typeface="+mn-lt"/>
                <a:ea typeface="Times New Roman" panose="02020603050405020304" pitchFamily="18" charset="0"/>
              </a:rPr>
              <a:t> ) Each definition bases decisions about the accommodation upon making purposeful determinations for changing the environment, presenting information to a student, altering the time allocation or schedule, or determining how a student will provide information back to the teacher. Teams use these four categories when writing the accommodation section of the IEP.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panose="02020603050405020304" pitchFamily="18" charset="0"/>
              </a:rPr>
              <a:t>Teams list the accommodations the student needs to progress in academic achievement and functional performance. Leave blank any boxes that are not appropriate for the student. If accommodations are repeated from one box to another, it is NOT acceptable to write, e.g., “See classroom accommodations.”</a:t>
            </a:r>
          </a:p>
          <a:p>
            <a:endParaRPr lang="en-US" dirty="0"/>
          </a:p>
        </p:txBody>
      </p:sp>
      <p:sp>
        <p:nvSpPr>
          <p:cNvPr id="4" name="Slide Number Placeholder 3"/>
          <p:cNvSpPr>
            <a:spLocks noGrp="1"/>
          </p:cNvSpPr>
          <p:nvPr>
            <p:ph type="sldNum" sz="quarter" idx="5"/>
          </p:nvPr>
        </p:nvSpPr>
        <p:spPr/>
        <p:txBody>
          <a:bodyPr/>
          <a:lstStyle/>
          <a:p>
            <a:fld id="{4EA648B4-5E0F-A446-AE7E-96FE542996F3}" type="slidenum">
              <a:rPr lang="en-US" smtClean="0"/>
              <a:t>13</a:t>
            </a:fld>
            <a:endParaRPr lang="en-US"/>
          </a:p>
        </p:txBody>
      </p:sp>
    </p:spTree>
    <p:extLst>
      <p:ext uri="{BB962C8B-B14F-4D97-AF65-F5344CB8AC3E}">
        <p14:creationId xmlns:p14="http://schemas.microsoft.com/office/powerpoint/2010/main" val="281932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648B4-5E0F-A446-AE7E-96FE542996F3}" type="slidenum">
              <a:rPr lang="en-US" smtClean="0"/>
              <a:t>3</a:t>
            </a:fld>
            <a:endParaRPr lang="en-US"/>
          </a:p>
        </p:txBody>
      </p:sp>
    </p:spTree>
    <p:extLst>
      <p:ext uri="{BB962C8B-B14F-4D97-AF65-F5344CB8AC3E}">
        <p14:creationId xmlns:p14="http://schemas.microsoft.com/office/powerpoint/2010/main" val="403087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All educators have a role and responsibility with accommodations.  I have had educators say to me, “accommodations are the responsibility of special education.”  I understand why this confusion occurs because general educators often contact accommodations on the first or second page of the IEP.  The IEP is a special education document, and an incorrect assumptive leap is made that accommodations are somehow special education. They are not. </a:t>
            </a:r>
            <a:r>
              <a:rPr lang="en-US" sz="1200" kern="1200" dirty="0">
                <a:solidFill>
                  <a:schemeClr val="tx1"/>
                </a:solidFill>
                <a:effectLst/>
                <a:latin typeface="+mn-lt"/>
                <a:ea typeface="+mn-ea"/>
                <a:cs typeface="+mn-cs"/>
              </a:rPr>
              <a:t> </a:t>
            </a:r>
            <a:r>
              <a:rPr lang="en-US" sz="1200" kern="1200" dirty="0">
                <a:solidFill>
                  <a:schemeClr val="tx1"/>
                </a:solidFill>
                <a:effectLst/>
                <a:latin typeface="Script MT Bold" panose="03040602040607080904" pitchFamily="66" charset="77"/>
                <a:ea typeface="+mn-ea"/>
                <a:cs typeface="+mn-cs"/>
              </a:rPr>
              <a:t>Allan Blume, Blume Method.</a:t>
            </a:r>
          </a:p>
          <a:p>
            <a:endParaRPr lang="en-US" dirty="0"/>
          </a:p>
        </p:txBody>
      </p:sp>
      <p:sp>
        <p:nvSpPr>
          <p:cNvPr id="4" name="Slide Number Placeholder 3"/>
          <p:cNvSpPr>
            <a:spLocks noGrp="1"/>
          </p:cNvSpPr>
          <p:nvPr>
            <p:ph type="sldNum" sz="quarter" idx="10"/>
          </p:nvPr>
        </p:nvSpPr>
        <p:spPr/>
        <p:txBody>
          <a:bodyPr/>
          <a:lstStyle/>
          <a:p>
            <a:fld id="{23D7A707-BCCB-D84F-A493-7AE001574D27}" type="slidenum">
              <a:rPr lang="en-US" smtClean="0"/>
              <a:t>6</a:t>
            </a:fld>
            <a:endParaRPr lang="en-US" dirty="0"/>
          </a:p>
        </p:txBody>
      </p:sp>
    </p:spTree>
    <p:extLst>
      <p:ext uri="{BB962C8B-B14F-4D97-AF65-F5344CB8AC3E}">
        <p14:creationId xmlns:p14="http://schemas.microsoft.com/office/powerpoint/2010/main" val="2264080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school district, Reading Public Schools, addresses this confusion about responsibility for accommodations head-on.  On the fourth page of their DCAP, they make it clear that all staff may provide individual accommodations to students on an as-needed basis and specific to the content or situation.  They go on to say while the DCAP lists best practices, in no way does it limit the accommodations that staff may choose to implement to meet the student's needs.  In other words, Reading Public Schools is making it clear that accommodations can be provided to any student by any educator.</a:t>
            </a:r>
          </a:p>
          <a:p>
            <a:endParaRPr lang="en-US" dirty="0"/>
          </a:p>
        </p:txBody>
      </p:sp>
      <p:sp>
        <p:nvSpPr>
          <p:cNvPr id="4" name="Slide Number Placeholder 3"/>
          <p:cNvSpPr>
            <a:spLocks noGrp="1"/>
          </p:cNvSpPr>
          <p:nvPr>
            <p:ph type="sldNum" sz="quarter" idx="10"/>
          </p:nvPr>
        </p:nvSpPr>
        <p:spPr/>
        <p:txBody>
          <a:bodyPr/>
          <a:lstStyle/>
          <a:p>
            <a:fld id="{23D7A707-BCCB-D84F-A493-7AE001574D27}" type="slidenum">
              <a:rPr lang="en-US" smtClean="0"/>
              <a:t>7</a:t>
            </a:fld>
            <a:endParaRPr lang="en-US" dirty="0"/>
          </a:p>
        </p:txBody>
      </p:sp>
    </p:spTree>
    <p:extLst>
      <p:ext uri="{BB962C8B-B14F-4D97-AF65-F5344CB8AC3E}">
        <p14:creationId xmlns:p14="http://schemas.microsoft.com/office/powerpoint/2010/main" val="770240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Poppins"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fld id="{4EA648B4-5E0F-A446-AE7E-96FE542996F3}" type="slidenum">
              <a:rPr lang="en-US" smtClean="0"/>
              <a:t>8</a:t>
            </a:fld>
            <a:endParaRPr lang="en-US"/>
          </a:p>
        </p:txBody>
      </p:sp>
    </p:spTree>
    <p:extLst>
      <p:ext uri="{BB962C8B-B14F-4D97-AF65-F5344CB8AC3E}">
        <p14:creationId xmlns:p14="http://schemas.microsoft.com/office/powerpoint/2010/main" val="108566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accommodations do appear in the IEP, I have had general educators say to me, “The accommodation section of the IEP is not useful to me because it only lists good teaching practices.”  There may be a reason why the IEP lists best teaching practices.  </a:t>
            </a:r>
          </a:p>
          <a:p>
            <a:endParaRPr lang="en-US" dirty="0"/>
          </a:p>
        </p:txBody>
      </p:sp>
      <p:sp>
        <p:nvSpPr>
          <p:cNvPr id="4" name="Slide Number Placeholder 3"/>
          <p:cNvSpPr>
            <a:spLocks noGrp="1"/>
          </p:cNvSpPr>
          <p:nvPr>
            <p:ph type="sldNum" sz="quarter" idx="5"/>
          </p:nvPr>
        </p:nvSpPr>
        <p:spPr/>
        <p:txBody>
          <a:bodyPr/>
          <a:lstStyle/>
          <a:p>
            <a:fld id="{4EA648B4-5E0F-A446-AE7E-96FE542996F3}" type="slidenum">
              <a:rPr lang="en-US" smtClean="0"/>
              <a:t>9</a:t>
            </a:fld>
            <a:endParaRPr lang="en-US"/>
          </a:p>
        </p:txBody>
      </p:sp>
    </p:spTree>
    <p:extLst>
      <p:ext uri="{BB962C8B-B14F-4D97-AF65-F5344CB8AC3E}">
        <p14:creationId xmlns:p14="http://schemas.microsoft.com/office/powerpoint/2010/main" val="2322485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1963"/>
            <a:ext cx="5486400" cy="3086100"/>
          </a:xfrm>
        </p:spPr>
      </p:sp>
      <p:sp>
        <p:nvSpPr>
          <p:cNvPr id="3" name="Notes Placeholder 2"/>
          <p:cNvSpPr>
            <a:spLocks noGrp="1"/>
          </p:cNvSpPr>
          <p:nvPr>
            <p:ph type="body" idx="1"/>
          </p:nvPr>
        </p:nvSpPr>
        <p:spPr>
          <a:xfrm>
            <a:off x="685800" y="3548163"/>
            <a:ext cx="5486400" cy="4452837"/>
          </a:xfrm>
        </p:spPr>
        <p:txBody>
          <a:bodyPr/>
          <a:lstStyle/>
          <a:p>
            <a:r>
              <a:rPr lang="en-US" sz="1200" kern="1200" dirty="0">
                <a:solidFill>
                  <a:schemeClr val="tx1"/>
                </a:solidFill>
                <a:effectLst/>
                <a:latin typeface="+mn-lt"/>
                <a:ea typeface="+mn-ea"/>
                <a:cs typeface="+mn-cs"/>
              </a:rPr>
              <a:t>As stated earlier, all educators provide best practices to all students, and all educators refer to the DCAP.  When a student has a 504 plan, it will contain accommodations that are primarily the responsibility of general educators.  When some students have IEPs, there are accommodations and modifications listed in that document. Accommodations are shared by general educators, special educators, and related service providers When the student requires specially designed instruction or modifications, those are the responsibility of special educators for oversight or implementation.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question then is, what is the difference between accommodations that are part of good teaching practices, differentiation, and the District Curriculum Accommodation Plan, accommodations in the 504 plan, and accommodations in an IEP?  It comes down to the difference between should and must.  All educators should use best practices, differentiate, accommodate, and reference the DCAP.  Yet, when accommodations are listed in a 504 plan or the IEP, an educator must deliver the accommodations to a student.  That is why, in some cases, the Team might identify a best practice as an accommodation because the student needs that accommodation during this IEP year.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practice of considering should versus must may likely result in fewer and targeted accommodations for a student during an IEP year. </a:t>
            </a:r>
            <a:endParaRPr lang="en-US" dirty="0"/>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3D7A707-BCCB-D84F-A493-7AE001574D27}" type="slidenum">
              <a:rPr lang="en-US" smtClean="0"/>
              <a:t>10</a:t>
            </a:fld>
            <a:endParaRPr lang="en-US" dirty="0"/>
          </a:p>
        </p:txBody>
      </p:sp>
    </p:spTree>
    <p:extLst>
      <p:ext uri="{BB962C8B-B14F-4D97-AF65-F5344CB8AC3E}">
        <p14:creationId xmlns:p14="http://schemas.microsoft.com/office/powerpoint/2010/main" val="4200514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many IEP’s the list format of accommodations is used.  The list format requires the reader to search for specific necessary accommodations for a student, which can lead to frustration.  Rather than continuing with the list format, I recommend a more user-friendly approach by categorizing the accommodations. </a:t>
            </a:r>
          </a:p>
          <a:p>
            <a:endParaRPr lang="en-US" dirty="0"/>
          </a:p>
        </p:txBody>
      </p:sp>
      <p:sp>
        <p:nvSpPr>
          <p:cNvPr id="4" name="Slide Number Placeholder 3"/>
          <p:cNvSpPr>
            <a:spLocks noGrp="1"/>
          </p:cNvSpPr>
          <p:nvPr>
            <p:ph type="sldNum" sz="quarter" idx="5"/>
          </p:nvPr>
        </p:nvSpPr>
        <p:spPr/>
        <p:txBody>
          <a:bodyPr/>
          <a:lstStyle/>
          <a:p>
            <a:fld id="{4EA648B4-5E0F-A446-AE7E-96FE542996F3}" type="slidenum">
              <a:rPr lang="en-US" smtClean="0"/>
              <a:t>11</a:t>
            </a:fld>
            <a:endParaRPr lang="en-US"/>
          </a:p>
        </p:txBody>
      </p:sp>
    </p:spTree>
    <p:extLst>
      <p:ext uri="{BB962C8B-B14F-4D97-AF65-F5344CB8AC3E}">
        <p14:creationId xmlns:p14="http://schemas.microsoft.com/office/powerpoint/2010/main" val="3269243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many IEP’s the list format of accommodations is used.  The list format requires the reader to search for specific necessary accommodations for a student, which can lead to frustration.  Rather than continuing with the list format, I recommend a more user-friendly approach by categorizing the accommodations.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3D7A707-BCCB-D84F-A493-7AE001574D27}" type="slidenum">
              <a:rPr lang="en-US" smtClean="0"/>
              <a:t>12</a:t>
            </a:fld>
            <a:endParaRPr lang="en-US" dirty="0"/>
          </a:p>
        </p:txBody>
      </p:sp>
    </p:spTree>
    <p:extLst>
      <p:ext uri="{BB962C8B-B14F-4D97-AF65-F5344CB8AC3E}">
        <p14:creationId xmlns:p14="http://schemas.microsoft.com/office/powerpoint/2010/main" val="462724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E6B37-6471-D843-936F-3093D89E9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CC06D1-5054-864E-8A45-A6AFC49E25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E89086-C970-CB42-8A69-6489A0CCA28A}"/>
              </a:ext>
            </a:extLst>
          </p:cNvPr>
          <p:cNvSpPr>
            <a:spLocks noGrp="1"/>
          </p:cNvSpPr>
          <p:nvPr>
            <p:ph type="dt" sz="half" idx="10"/>
          </p:nvPr>
        </p:nvSpPr>
        <p:spPr/>
        <p:txBody>
          <a:bodyPr/>
          <a:lstStyle/>
          <a:p>
            <a:fld id="{E45A35B9-4B08-4446-A250-2ECD74192636}" type="datetime1">
              <a:rPr lang="en-US" smtClean="0"/>
              <a:t>2/6/24</a:t>
            </a:fld>
            <a:endParaRPr lang="en-US"/>
          </a:p>
        </p:txBody>
      </p:sp>
      <p:sp>
        <p:nvSpPr>
          <p:cNvPr id="5" name="Footer Placeholder 4">
            <a:extLst>
              <a:ext uri="{FF2B5EF4-FFF2-40B4-BE49-F238E27FC236}">
                <a16:creationId xmlns:a16="http://schemas.microsoft.com/office/drawing/2014/main" id="{D8A3DB17-1324-1D44-AFCC-73A82360401D}"/>
              </a:ext>
            </a:extLst>
          </p:cNvPr>
          <p:cNvSpPr>
            <a:spLocks noGrp="1"/>
          </p:cNvSpPr>
          <p:nvPr>
            <p:ph type="ftr" sz="quarter" idx="11"/>
          </p:nvPr>
        </p:nvSpPr>
        <p:spPr/>
        <p:txBody>
          <a:bodyPr/>
          <a:lstStyle/>
          <a:p>
            <a:r>
              <a:rPr lang="en-US"/>
              <a:t>©️ Allan Blume</a:t>
            </a:r>
          </a:p>
        </p:txBody>
      </p:sp>
      <p:sp>
        <p:nvSpPr>
          <p:cNvPr id="6" name="Slide Number Placeholder 5">
            <a:extLst>
              <a:ext uri="{FF2B5EF4-FFF2-40B4-BE49-F238E27FC236}">
                <a16:creationId xmlns:a16="http://schemas.microsoft.com/office/drawing/2014/main" id="{678EAD38-91CA-D24E-961A-817FA5A3B304}"/>
              </a:ext>
            </a:extLst>
          </p:cNvPr>
          <p:cNvSpPr>
            <a:spLocks noGrp="1"/>
          </p:cNvSpPr>
          <p:nvPr>
            <p:ph type="sldNum" sz="quarter" idx="12"/>
          </p:nvPr>
        </p:nvSpPr>
        <p:spPr/>
        <p:txBody>
          <a:bodyPr/>
          <a:lstStyle/>
          <a:p>
            <a:fld id="{9CEF36DE-FD87-B647-99FE-A9DD419AB2F6}" type="slidenum">
              <a:rPr lang="en-US" smtClean="0"/>
              <a:t>‹#›</a:t>
            </a:fld>
            <a:endParaRPr lang="en-US"/>
          </a:p>
        </p:txBody>
      </p:sp>
    </p:spTree>
    <p:extLst>
      <p:ext uri="{BB962C8B-B14F-4D97-AF65-F5344CB8AC3E}">
        <p14:creationId xmlns:p14="http://schemas.microsoft.com/office/powerpoint/2010/main" val="48489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5C8B-97BF-A742-A53A-8AB5074E17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54FEC6-3152-724C-83B4-2A1418422E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055B97-6733-7C44-A173-E5B51E540870}"/>
              </a:ext>
            </a:extLst>
          </p:cNvPr>
          <p:cNvSpPr>
            <a:spLocks noGrp="1"/>
          </p:cNvSpPr>
          <p:nvPr>
            <p:ph type="dt" sz="half" idx="10"/>
          </p:nvPr>
        </p:nvSpPr>
        <p:spPr/>
        <p:txBody>
          <a:bodyPr/>
          <a:lstStyle/>
          <a:p>
            <a:fld id="{A54F8FB1-36DA-AA45-94B2-B247B063EFCD}" type="datetime1">
              <a:rPr lang="en-US" smtClean="0"/>
              <a:t>2/6/24</a:t>
            </a:fld>
            <a:endParaRPr lang="en-US"/>
          </a:p>
        </p:txBody>
      </p:sp>
      <p:sp>
        <p:nvSpPr>
          <p:cNvPr id="5" name="Footer Placeholder 4">
            <a:extLst>
              <a:ext uri="{FF2B5EF4-FFF2-40B4-BE49-F238E27FC236}">
                <a16:creationId xmlns:a16="http://schemas.microsoft.com/office/drawing/2014/main" id="{3A4D01E2-F437-3B4C-A50A-8EB9AA586502}"/>
              </a:ext>
            </a:extLst>
          </p:cNvPr>
          <p:cNvSpPr>
            <a:spLocks noGrp="1"/>
          </p:cNvSpPr>
          <p:nvPr>
            <p:ph type="ftr" sz="quarter" idx="11"/>
          </p:nvPr>
        </p:nvSpPr>
        <p:spPr/>
        <p:txBody>
          <a:bodyPr/>
          <a:lstStyle/>
          <a:p>
            <a:r>
              <a:rPr lang="en-US"/>
              <a:t>©️ Allan Blume</a:t>
            </a:r>
          </a:p>
        </p:txBody>
      </p:sp>
      <p:sp>
        <p:nvSpPr>
          <p:cNvPr id="6" name="Slide Number Placeholder 5">
            <a:extLst>
              <a:ext uri="{FF2B5EF4-FFF2-40B4-BE49-F238E27FC236}">
                <a16:creationId xmlns:a16="http://schemas.microsoft.com/office/drawing/2014/main" id="{A0E44ABB-7B02-B040-9930-D6A8BABC87BE}"/>
              </a:ext>
            </a:extLst>
          </p:cNvPr>
          <p:cNvSpPr>
            <a:spLocks noGrp="1"/>
          </p:cNvSpPr>
          <p:nvPr>
            <p:ph type="sldNum" sz="quarter" idx="12"/>
          </p:nvPr>
        </p:nvSpPr>
        <p:spPr/>
        <p:txBody>
          <a:bodyPr/>
          <a:lstStyle/>
          <a:p>
            <a:fld id="{9CEF36DE-FD87-B647-99FE-A9DD419AB2F6}" type="slidenum">
              <a:rPr lang="en-US" smtClean="0"/>
              <a:t>‹#›</a:t>
            </a:fld>
            <a:endParaRPr lang="en-US"/>
          </a:p>
        </p:txBody>
      </p:sp>
    </p:spTree>
    <p:extLst>
      <p:ext uri="{BB962C8B-B14F-4D97-AF65-F5344CB8AC3E}">
        <p14:creationId xmlns:p14="http://schemas.microsoft.com/office/powerpoint/2010/main" val="137334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5E4D0D-1D07-F84F-9D4B-368D3A9665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323735-C72C-0846-A86E-5C444F6040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589C1-AAA4-8442-B2F2-77B243173236}"/>
              </a:ext>
            </a:extLst>
          </p:cNvPr>
          <p:cNvSpPr>
            <a:spLocks noGrp="1"/>
          </p:cNvSpPr>
          <p:nvPr>
            <p:ph type="dt" sz="half" idx="10"/>
          </p:nvPr>
        </p:nvSpPr>
        <p:spPr/>
        <p:txBody>
          <a:bodyPr/>
          <a:lstStyle/>
          <a:p>
            <a:fld id="{00758A58-9F01-0145-963C-CE468189A6D4}" type="datetime1">
              <a:rPr lang="en-US" smtClean="0"/>
              <a:t>2/6/24</a:t>
            </a:fld>
            <a:endParaRPr lang="en-US"/>
          </a:p>
        </p:txBody>
      </p:sp>
      <p:sp>
        <p:nvSpPr>
          <p:cNvPr id="5" name="Footer Placeholder 4">
            <a:extLst>
              <a:ext uri="{FF2B5EF4-FFF2-40B4-BE49-F238E27FC236}">
                <a16:creationId xmlns:a16="http://schemas.microsoft.com/office/drawing/2014/main" id="{0CFCDC86-C185-6A48-9BB1-AF9B55AEDCF3}"/>
              </a:ext>
            </a:extLst>
          </p:cNvPr>
          <p:cNvSpPr>
            <a:spLocks noGrp="1"/>
          </p:cNvSpPr>
          <p:nvPr>
            <p:ph type="ftr" sz="quarter" idx="11"/>
          </p:nvPr>
        </p:nvSpPr>
        <p:spPr/>
        <p:txBody>
          <a:bodyPr/>
          <a:lstStyle/>
          <a:p>
            <a:r>
              <a:rPr lang="en-US"/>
              <a:t>©️ Allan Blume</a:t>
            </a:r>
          </a:p>
        </p:txBody>
      </p:sp>
      <p:sp>
        <p:nvSpPr>
          <p:cNvPr id="6" name="Slide Number Placeholder 5">
            <a:extLst>
              <a:ext uri="{FF2B5EF4-FFF2-40B4-BE49-F238E27FC236}">
                <a16:creationId xmlns:a16="http://schemas.microsoft.com/office/drawing/2014/main" id="{47795775-8C59-134D-971C-95FDC02FF521}"/>
              </a:ext>
            </a:extLst>
          </p:cNvPr>
          <p:cNvSpPr>
            <a:spLocks noGrp="1"/>
          </p:cNvSpPr>
          <p:nvPr>
            <p:ph type="sldNum" sz="quarter" idx="12"/>
          </p:nvPr>
        </p:nvSpPr>
        <p:spPr/>
        <p:txBody>
          <a:bodyPr/>
          <a:lstStyle/>
          <a:p>
            <a:fld id="{9CEF36DE-FD87-B647-99FE-A9DD419AB2F6}" type="slidenum">
              <a:rPr lang="en-US" smtClean="0"/>
              <a:t>‹#›</a:t>
            </a:fld>
            <a:endParaRPr lang="en-US"/>
          </a:p>
        </p:txBody>
      </p:sp>
    </p:spTree>
    <p:extLst>
      <p:ext uri="{BB962C8B-B14F-4D97-AF65-F5344CB8AC3E}">
        <p14:creationId xmlns:p14="http://schemas.microsoft.com/office/powerpoint/2010/main" val="112379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DAD67-0AE4-A943-BCE5-5567CBC6A8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BB8B71-CEEE-0F4D-968C-A54B8B61D0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5B016F-E2AB-A14C-BE95-5FE538EEE2F1}"/>
              </a:ext>
            </a:extLst>
          </p:cNvPr>
          <p:cNvSpPr>
            <a:spLocks noGrp="1"/>
          </p:cNvSpPr>
          <p:nvPr>
            <p:ph type="dt" sz="half" idx="10"/>
          </p:nvPr>
        </p:nvSpPr>
        <p:spPr/>
        <p:txBody>
          <a:bodyPr/>
          <a:lstStyle/>
          <a:p>
            <a:fld id="{4F4B0E5A-E4F7-B749-840D-601223FD44E4}" type="datetime1">
              <a:rPr lang="en-US" smtClean="0"/>
              <a:t>2/6/24</a:t>
            </a:fld>
            <a:endParaRPr lang="en-US"/>
          </a:p>
        </p:txBody>
      </p:sp>
      <p:sp>
        <p:nvSpPr>
          <p:cNvPr id="5" name="Footer Placeholder 4">
            <a:extLst>
              <a:ext uri="{FF2B5EF4-FFF2-40B4-BE49-F238E27FC236}">
                <a16:creationId xmlns:a16="http://schemas.microsoft.com/office/drawing/2014/main" id="{606303D3-33EC-F545-BDC0-5A23110C38FA}"/>
              </a:ext>
            </a:extLst>
          </p:cNvPr>
          <p:cNvSpPr>
            <a:spLocks noGrp="1"/>
          </p:cNvSpPr>
          <p:nvPr>
            <p:ph type="ftr" sz="quarter" idx="11"/>
          </p:nvPr>
        </p:nvSpPr>
        <p:spPr/>
        <p:txBody>
          <a:bodyPr/>
          <a:lstStyle/>
          <a:p>
            <a:r>
              <a:rPr lang="en-US"/>
              <a:t>©️ Allan Blume</a:t>
            </a:r>
          </a:p>
        </p:txBody>
      </p:sp>
      <p:sp>
        <p:nvSpPr>
          <p:cNvPr id="6" name="Slide Number Placeholder 5">
            <a:extLst>
              <a:ext uri="{FF2B5EF4-FFF2-40B4-BE49-F238E27FC236}">
                <a16:creationId xmlns:a16="http://schemas.microsoft.com/office/drawing/2014/main" id="{8112E5EE-5C7F-944A-8708-04184A27221B}"/>
              </a:ext>
            </a:extLst>
          </p:cNvPr>
          <p:cNvSpPr>
            <a:spLocks noGrp="1"/>
          </p:cNvSpPr>
          <p:nvPr>
            <p:ph type="sldNum" sz="quarter" idx="12"/>
          </p:nvPr>
        </p:nvSpPr>
        <p:spPr/>
        <p:txBody>
          <a:bodyPr/>
          <a:lstStyle/>
          <a:p>
            <a:fld id="{9CEF36DE-FD87-B647-99FE-A9DD419AB2F6}" type="slidenum">
              <a:rPr lang="en-US" smtClean="0"/>
              <a:t>‹#›</a:t>
            </a:fld>
            <a:endParaRPr lang="en-US"/>
          </a:p>
        </p:txBody>
      </p:sp>
    </p:spTree>
    <p:extLst>
      <p:ext uri="{BB962C8B-B14F-4D97-AF65-F5344CB8AC3E}">
        <p14:creationId xmlns:p14="http://schemas.microsoft.com/office/powerpoint/2010/main" val="1743543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7968D-B7AD-3E42-B133-FE9855B4CE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BFF4B7-B92E-B04D-B22B-A757D381CB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6D563D-D3DE-E845-B499-2A0D30615B98}"/>
              </a:ext>
            </a:extLst>
          </p:cNvPr>
          <p:cNvSpPr>
            <a:spLocks noGrp="1"/>
          </p:cNvSpPr>
          <p:nvPr>
            <p:ph type="dt" sz="half" idx="10"/>
          </p:nvPr>
        </p:nvSpPr>
        <p:spPr/>
        <p:txBody>
          <a:bodyPr/>
          <a:lstStyle/>
          <a:p>
            <a:fld id="{AF980576-7FDF-5F46-B31B-4C05A30F80A2}" type="datetime1">
              <a:rPr lang="en-US" smtClean="0"/>
              <a:t>2/6/24</a:t>
            </a:fld>
            <a:endParaRPr lang="en-US"/>
          </a:p>
        </p:txBody>
      </p:sp>
      <p:sp>
        <p:nvSpPr>
          <p:cNvPr id="5" name="Footer Placeholder 4">
            <a:extLst>
              <a:ext uri="{FF2B5EF4-FFF2-40B4-BE49-F238E27FC236}">
                <a16:creationId xmlns:a16="http://schemas.microsoft.com/office/drawing/2014/main" id="{B51F1A98-65C8-864A-A48C-9D0B7462E8B5}"/>
              </a:ext>
            </a:extLst>
          </p:cNvPr>
          <p:cNvSpPr>
            <a:spLocks noGrp="1"/>
          </p:cNvSpPr>
          <p:nvPr>
            <p:ph type="ftr" sz="quarter" idx="11"/>
          </p:nvPr>
        </p:nvSpPr>
        <p:spPr/>
        <p:txBody>
          <a:bodyPr/>
          <a:lstStyle/>
          <a:p>
            <a:r>
              <a:rPr lang="en-US"/>
              <a:t>©️ Allan Blume</a:t>
            </a:r>
          </a:p>
        </p:txBody>
      </p:sp>
      <p:sp>
        <p:nvSpPr>
          <p:cNvPr id="6" name="Slide Number Placeholder 5">
            <a:extLst>
              <a:ext uri="{FF2B5EF4-FFF2-40B4-BE49-F238E27FC236}">
                <a16:creationId xmlns:a16="http://schemas.microsoft.com/office/drawing/2014/main" id="{36F00C57-FCB0-E945-8EAC-BCE60C62E700}"/>
              </a:ext>
            </a:extLst>
          </p:cNvPr>
          <p:cNvSpPr>
            <a:spLocks noGrp="1"/>
          </p:cNvSpPr>
          <p:nvPr>
            <p:ph type="sldNum" sz="quarter" idx="12"/>
          </p:nvPr>
        </p:nvSpPr>
        <p:spPr/>
        <p:txBody>
          <a:bodyPr/>
          <a:lstStyle/>
          <a:p>
            <a:fld id="{9CEF36DE-FD87-B647-99FE-A9DD419AB2F6}" type="slidenum">
              <a:rPr lang="en-US" smtClean="0"/>
              <a:t>‹#›</a:t>
            </a:fld>
            <a:endParaRPr lang="en-US"/>
          </a:p>
        </p:txBody>
      </p:sp>
    </p:spTree>
    <p:extLst>
      <p:ext uri="{BB962C8B-B14F-4D97-AF65-F5344CB8AC3E}">
        <p14:creationId xmlns:p14="http://schemas.microsoft.com/office/powerpoint/2010/main" val="202056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890D-3BEE-434E-ACE0-851E9E702A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C07F3A-D83C-974D-9733-ACB1C1442F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B4D220-FD03-2949-8633-9778498011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BD3726-D6F7-0C40-8C8B-4BD451CCCA56}"/>
              </a:ext>
            </a:extLst>
          </p:cNvPr>
          <p:cNvSpPr>
            <a:spLocks noGrp="1"/>
          </p:cNvSpPr>
          <p:nvPr>
            <p:ph type="dt" sz="half" idx="10"/>
          </p:nvPr>
        </p:nvSpPr>
        <p:spPr/>
        <p:txBody>
          <a:bodyPr/>
          <a:lstStyle/>
          <a:p>
            <a:fld id="{6C89C53A-482E-694A-9CBF-90457415FBDE}" type="datetime1">
              <a:rPr lang="en-US" smtClean="0"/>
              <a:t>2/6/24</a:t>
            </a:fld>
            <a:endParaRPr lang="en-US"/>
          </a:p>
        </p:txBody>
      </p:sp>
      <p:sp>
        <p:nvSpPr>
          <p:cNvPr id="6" name="Footer Placeholder 5">
            <a:extLst>
              <a:ext uri="{FF2B5EF4-FFF2-40B4-BE49-F238E27FC236}">
                <a16:creationId xmlns:a16="http://schemas.microsoft.com/office/drawing/2014/main" id="{254D4F75-D014-124A-905D-4EC5D233152E}"/>
              </a:ext>
            </a:extLst>
          </p:cNvPr>
          <p:cNvSpPr>
            <a:spLocks noGrp="1"/>
          </p:cNvSpPr>
          <p:nvPr>
            <p:ph type="ftr" sz="quarter" idx="11"/>
          </p:nvPr>
        </p:nvSpPr>
        <p:spPr/>
        <p:txBody>
          <a:bodyPr/>
          <a:lstStyle/>
          <a:p>
            <a:r>
              <a:rPr lang="en-US"/>
              <a:t>©️ Allan Blume</a:t>
            </a:r>
          </a:p>
        </p:txBody>
      </p:sp>
      <p:sp>
        <p:nvSpPr>
          <p:cNvPr id="7" name="Slide Number Placeholder 6">
            <a:extLst>
              <a:ext uri="{FF2B5EF4-FFF2-40B4-BE49-F238E27FC236}">
                <a16:creationId xmlns:a16="http://schemas.microsoft.com/office/drawing/2014/main" id="{B6E298FA-CE24-6B49-A6AA-EA0ED647331C}"/>
              </a:ext>
            </a:extLst>
          </p:cNvPr>
          <p:cNvSpPr>
            <a:spLocks noGrp="1"/>
          </p:cNvSpPr>
          <p:nvPr>
            <p:ph type="sldNum" sz="quarter" idx="12"/>
          </p:nvPr>
        </p:nvSpPr>
        <p:spPr/>
        <p:txBody>
          <a:bodyPr/>
          <a:lstStyle/>
          <a:p>
            <a:fld id="{9CEF36DE-FD87-B647-99FE-A9DD419AB2F6}" type="slidenum">
              <a:rPr lang="en-US" smtClean="0"/>
              <a:t>‹#›</a:t>
            </a:fld>
            <a:endParaRPr lang="en-US"/>
          </a:p>
        </p:txBody>
      </p:sp>
    </p:spTree>
    <p:extLst>
      <p:ext uri="{BB962C8B-B14F-4D97-AF65-F5344CB8AC3E}">
        <p14:creationId xmlns:p14="http://schemas.microsoft.com/office/powerpoint/2010/main" val="2553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F964-754A-7248-BF76-AB57EB407C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72039C-89DF-404D-B56D-E856B8C62F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7ECBCB-738D-E74A-8BA2-3EC52A7782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D6B2E3-6D80-C946-B5D8-ACDD373795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A8B418-5FAF-5E4C-A1F6-A98328784C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13BF32-635B-2E48-AB4B-87BFE8951769}"/>
              </a:ext>
            </a:extLst>
          </p:cNvPr>
          <p:cNvSpPr>
            <a:spLocks noGrp="1"/>
          </p:cNvSpPr>
          <p:nvPr>
            <p:ph type="dt" sz="half" idx="10"/>
          </p:nvPr>
        </p:nvSpPr>
        <p:spPr/>
        <p:txBody>
          <a:bodyPr/>
          <a:lstStyle/>
          <a:p>
            <a:fld id="{7C52AAE9-3B0A-144C-8D1D-88E789D3A171}" type="datetime1">
              <a:rPr lang="en-US" smtClean="0"/>
              <a:t>2/6/24</a:t>
            </a:fld>
            <a:endParaRPr lang="en-US"/>
          </a:p>
        </p:txBody>
      </p:sp>
      <p:sp>
        <p:nvSpPr>
          <p:cNvPr id="8" name="Footer Placeholder 7">
            <a:extLst>
              <a:ext uri="{FF2B5EF4-FFF2-40B4-BE49-F238E27FC236}">
                <a16:creationId xmlns:a16="http://schemas.microsoft.com/office/drawing/2014/main" id="{0ACC7345-1C29-4B4F-9DF1-5F607A950538}"/>
              </a:ext>
            </a:extLst>
          </p:cNvPr>
          <p:cNvSpPr>
            <a:spLocks noGrp="1"/>
          </p:cNvSpPr>
          <p:nvPr>
            <p:ph type="ftr" sz="quarter" idx="11"/>
          </p:nvPr>
        </p:nvSpPr>
        <p:spPr/>
        <p:txBody>
          <a:bodyPr/>
          <a:lstStyle/>
          <a:p>
            <a:r>
              <a:rPr lang="en-US"/>
              <a:t>©️ Allan Blume</a:t>
            </a:r>
          </a:p>
        </p:txBody>
      </p:sp>
      <p:sp>
        <p:nvSpPr>
          <p:cNvPr id="9" name="Slide Number Placeholder 8">
            <a:extLst>
              <a:ext uri="{FF2B5EF4-FFF2-40B4-BE49-F238E27FC236}">
                <a16:creationId xmlns:a16="http://schemas.microsoft.com/office/drawing/2014/main" id="{A62BFE5C-8378-BD40-AA33-92E0FA5C48DA}"/>
              </a:ext>
            </a:extLst>
          </p:cNvPr>
          <p:cNvSpPr>
            <a:spLocks noGrp="1"/>
          </p:cNvSpPr>
          <p:nvPr>
            <p:ph type="sldNum" sz="quarter" idx="12"/>
          </p:nvPr>
        </p:nvSpPr>
        <p:spPr/>
        <p:txBody>
          <a:bodyPr/>
          <a:lstStyle/>
          <a:p>
            <a:fld id="{9CEF36DE-FD87-B647-99FE-A9DD419AB2F6}" type="slidenum">
              <a:rPr lang="en-US" smtClean="0"/>
              <a:t>‹#›</a:t>
            </a:fld>
            <a:endParaRPr lang="en-US"/>
          </a:p>
        </p:txBody>
      </p:sp>
    </p:spTree>
    <p:extLst>
      <p:ext uri="{BB962C8B-B14F-4D97-AF65-F5344CB8AC3E}">
        <p14:creationId xmlns:p14="http://schemas.microsoft.com/office/powerpoint/2010/main" val="190804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97E97-2000-AC4E-AA92-23E0B02E9B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DBD513-E09D-2F4A-9786-5CF90AA992A8}"/>
              </a:ext>
            </a:extLst>
          </p:cNvPr>
          <p:cNvSpPr>
            <a:spLocks noGrp="1"/>
          </p:cNvSpPr>
          <p:nvPr>
            <p:ph type="dt" sz="half" idx="10"/>
          </p:nvPr>
        </p:nvSpPr>
        <p:spPr/>
        <p:txBody>
          <a:bodyPr/>
          <a:lstStyle/>
          <a:p>
            <a:fld id="{0C60CF48-4584-9A4B-AAD8-98C7CDEA99A3}" type="datetime1">
              <a:rPr lang="en-US" smtClean="0"/>
              <a:t>2/6/24</a:t>
            </a:fld>
            <a:endParaRPr lang="en-US"/>
          </a:p>
        </p:txBody>
      </p:sp>
      <p:sp>
        <p:nvSpPr>
          <p:cNvPr id="4" name="Footer Placeholder 3">
            <a:extLst>
              <a:ext uri="{FF2B5EF4-FFF2-40B4-BE49-F238E27FC236}">
                <a16:creationId xmlns:a16="http://schemas.microsoft.com/office/drawing/2014/main" id="{5E4BDAC9-9E39-2245-B35D-B4C7A16096D0}"/>
              </a:ext>
            </a:extLst>
          </p:cNvPr>
          <p:cNvSpPr>
            <a:spLocks noGrp="1"/>
          </p:cNvSpPr>
          <p:nvPr>
            <p:ph type="ftr" sz="quarter" idx="11"/>
          </p:nvPr>
        </p:nvSpPr>
        <p:spPr/>
        <p:txBody>
          <a:bodyPr/>
          <a:lstStyle/>
          <a:p>
            <a:r>
              <a:rPr lang="en-US"/>
              <a:t>©️ Allan Blume</a:t>
            </a:r>
          </a:p>
        </p:txBody>
      </p:sp>
      <p:sp>
        <p:nvSpPr>
          <p:cNvPr id="5" name="Slide Number Placeholder 4">
            <a:extLst>
              <a:ext uri="{FF2B5EF4-FFF2-40B4-BE49-F238E27FC236}">
                <a16:creationId xmlns:a16="http://schemas.microsoft.com/office/drawing/2014/main" id="{D3A96F07-DD34-6249-94BE-17BFEBB58279}"/>
              </a:ext>
            </a:extLst>
          </p:cNvPr>
          <p:cNvSpPr>
            <a:spLocks noGrp="1"/>
          </p:cNvSpPr>
          <p:nvPr>
            <p:ph type="sldNum" sz="quarter" idx="12"/>
          </p:nvPr>
        </p:nvSpPr>
        <p:spPr/>
        <p:txBody>
          <a:bodyPr/>
          <a:lstStyle/>
          <a:p>
            <a:fld id="{9CEF36DE-FD87-B647-99FE-A9DD419AB2F6}" type="slidenum">
              <a:rPr lang="en-US" smtClean="0"/>
              <a:t>‹#›</a:t>
            </a:fld>
            <a:endParaRPr lang="en-US"/>
          </a:p>
        </p:txBody>
      </p:sp>
    </p:spTree>
    <p:extLst>
      <p:ext uri="{BB962C8B-B14F-4D97-AF65-F5344CB8AC3E}">
        <p14:creationId xmlns:p14="http://schemas.microsoft.com/office/powerpoint/2010/main" val="98814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F44C85-2B2D-7D44-8B7B-181F08FD9051}"/>
              </a:ext>
            </a:extLst>
          </p:cNvPr>
          <p:cNvSpPr>
            <a:spLocks noGrp="1"/>
          </p:cNvSpPr>
          <p:nvPr>
            <p:ph type="dt" sz="half" idx="10"/>
          </p:nvPr>
        </p:nvSpPr>
        <p:spPr/>
        <p:txBody>
          <a:bodyPr/>
          <a:lstStyle/>
          <a:p>
            <a:fld id="{A86F39F0-FD8D-FD41-A817-B1BED9C989FE}" type="datetime1">
              <a:rPr lang="en-US" smtClean="0"/>
              <a:t>2/6/24</a:t>
            </a:fld>
            <a:endParaRPr lang="en-US"/>
          </a:p>
        </p:txBody>
      </p:sp>
      <p:sp>
        <p:nvSpPr>
          <p:cNvPr id="3" name="Footer Placeholder 2">
            <a:extLst>
              <a:ext uri="{FF2B5EF4-FFF2-40B4-BE49-F238E27FC236}">
                <a16:creationId xmlns:a16="http://schemas.microsoft.com/office/drawing/2014/main" id="{C7FBEBFD-D5E4-8047-9E28-DA14BA641366}"/>
              </a:ext>
            </a:extLst>
          </p:cNvPr>
          <p:cNvSpPr>
            <a:spLocks noGrp="1"/>
          </p:cNvSpPr>
          <p:nvPr>
            <p:ph type="ftr" sz="quarter" idx="11"/>
          </p:nvPr>
        </p:nvSpPr>
        <p:spPr/>
        <p:txBody>
          <a:bodyPr/>
          <a:lstStyle/>
          <a:p>
            <a:r>
              <a:rPr lang="en-US"/>
              <a:t>©️ Allan Blume</a:t>
            </a:r>
          </a:p>
        </p:txBody>
      </p:sp>
      <p:sp>
        <p:nvSpPr>
          <p:cNvPr id="4" name="Slide Number Placeholder 3">
            <a:extLst>
              <a:ext uri="{FF2B5EF4-FFF2-40B4-BE49-F238E27FC236}">
                <a16:creationId xmlns:a16="http://schemas.microsoft.com/office/drawing/2014/main" id="{E868C143-5325-7A4B-A85A-CF78C73AFE84}"/>
              </a:ext>
            </a:extLst>
          </p:cNvPr>
          <p:cNvSpPr>
            <a:spLocks noGrp="1"/>
          </p:cNvSpPr>
          <p:nvPr>
            <p:ph type="sldNum" sz="quarter" idx="12"/>
          </p:nvPr>
        </p:nvSpPr>
        <p:spPr/>
        <p:txBody>
          <a:bodyPr/>
          <a:lstStyle/>
          <a:p>
            <a:fld id="{9CEF36DE-FD87-B647-99FE-A9DD419AB2F6}" type="slidenum">
              <a:rPr lang="en-US" smtClean="0"/>
              <a:t>‹#›</a:t>
            </a:fld>
            <a:endParaRPr lang="en-US"/>
          </a:p>
        </p:txBody>
      </p:sp>
    </p:spTree>
    <p:extLst>
      <p:ext uri="{BB962C8B-B14F-4D97-AF65-F5344CB8AC3E}">
        <p14:creationId xmlns:p14="http://schemas.microsoft.com/office/powerpoint/2010/main" val="313553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8108-12AC-D94B-9887-EADF9F50F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50B292-20CA-C545-B9CF-72AD4632B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54793A-D7B7-F34D-9EF7-3F9361C9B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E66225-C05F-B641-965F-90025CA13BD1}"/>
              </a:ext>
            </a:extLst>
          </p:cNvPr>
          <p:cNvSpPr>
            <a:spLocks noGrp="1"/>
          </p:cNvSpPr>
          <p:nvPr>
            <p:ph type="dt" sz="half" idx="10"/>
          </p:nvPr>
        </p:nvSpPr>
        <p:spPr/>
        <p:txBody>
          <a:bodyPr/>
          <a:lstStyle/>
          <a:p>
            <a:fld id="{03CC2208-493D-BC41-B477-15FACFE7C5CA}" type="datetime1">
              <a:rPr lang="en-US" smtClean="0"/>
              <a:t>2/6/24</a:t>
            </a:fld>
            <a:endParaRPr lang="en-US"/>
          </a:p>
        </p:txBody>
      </p:sp>
      <p:sp>
        <p:nvSpPr>
          <p:cNvPr id="6" name="Footer Placeholder 5">
            <a:extLst>
              <a:ext uri="{FF2B5EF4-FFF2-40B4-BE49-F238E27FC236}">
                <a16:creationId xmlns:a16="http://schemas.microsoft.com/office/drawing/2014/main" id="{9DB1C318-3DAD-A045-BBCA-5DB2338386A5}"/>
              </a:ext>
            </a:extLst>
          </p:cNvPr>
          <p:cNvSpPr>
            <a:spLocks noGrp="1"/>
          </p:cNvSpPr>
          <p:nvPr>
            <p:ph type="ftr" sz="quarter" idx="11"/>
          </p:nvPr>
        </p:nvSpPr>
        <p:spPr/>
        <p:txBody>
          <a:bodyPr/>
          <a:lstStyle/>
          <a:p>
            <a:r>
              <a:rPr lang="en-US"/>
              <a:t>©️ Allan Blume</a:t>
            </a:r>
          </a:p>
        </p:txBody>
      </p:sp>
      <p:sp>
        <p:nvSpPr>
          <p:cNvPr id="7" name="Slide Number Placeholder 6">
            <a:extLst>
              <a:ext uri="{FF2B5EF4-FFF2-40B4-BE49-F238E27FC236}">
                <a16:creationId xmlns:a16="http://schemas.microsoft.com/office/drawing/2014/main" id="{D16D8706-73CB-8F46-A676-692AC1D1B263}"/>
              </a:ext>
            </a:extLst>
          </p:cNvPr>
          <p:cNvSpPr>
            <a:spLocks noGrp="1"/>
          </p:cNvSpPr>
          <p:nvPr>
            <p:ph type="sldNum" sz="quarter" idx="12"/>
          </p:nvPr>
        </p:nvSpPr>
        <p:spPr/>
        <p:txBody>
          <a:bodyPr/>
          <a:lstStyle/>
          <a:p>
            <a:fld id="{9CEF36DE-FD87-B647-99FE-A9DD419AB2F6}" type="slidenum">
              <a:rPr lang="en-US" smtClean="0"/>
              <a:t>‹#›</a:t>
            </a:fld>
            <a:endParaRPr lang="en-US"/>
          </a:p>
        </p:txBody>
      </p:sp>
    </p:spTree>
    <p:extLst>
      <p:ext uri="{BB962C8B-B14F-4D97-AF65-F5344CB8AC3E}">
        <p14:creationId xmlns:p14="http://schemas.microsoft.com/office/powerpoint/2010/main" val="141253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A8191-EBFB-1648-820E-ED45071B7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BB94CB-A6F2-2346-A56C-3B76D2AE6E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40D0FB-E389-A449-B19D-DFF79F10E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E06EE1-AA42-954B-9AAD-918B5A8ADCC9}"/>
              </a:ext>
            </a:extLst>
          </p:cNvPr>
          <p:cNvSpPr>
            <a:spLocks noGrp="1"/>
          </p:cNvSpPr>
          <p:nvPr>
            <p:ph type="dt" sz="half" idx="10"/>
          </p:nvPr>
        </p:nvSpPr>
        <p:spPr/>
        <p:txBody>
          <a:bodyPr/>
          <a:lstStyle/>
          <a:p>
            <a:fld id="{9BF1447B-4D38-7347-BCDF-6E4602A3E390}" type="datetime1">
              <a:rPr lang="en-US" smtClean="0"/>
              <a:t>2/6/24</a:t>
            </a:fld>
            <a:endParaRPr lang="en-US"/>
          </a:p>
        </p:txBody>
      </p:sp>
      <p:sp>
        <p:nvSpPr>
          <p:cNvPr id="6" name="Footer Placeholder 5">
            <a:extLst>
              <a:ext uri="{FF2B5EF4-FFF2-40B4-BE49-F238E27FC236}">
                <a16:creationId xmlns:a16="http://schemas.microsoft.com/office/drawing/2014/main" id="{B0ACF57B-76EF-504E-9F2C-DCEEACCB7F25}"/>
              </a:ext>
            </a:extLst>
          </p:cNvPr>
          <p:cNvSpPr>
            <a:spLocks noGrp="1"/>
          </p:cNvSpPr>
          <p:nvPr>
            <p:ph type="ftr" sz="quarter" idx="11"/>
          </p:nvPr>
        </p:nvSpPr>
        <p:spPr/>
        <p:txBody>
          <a:bodyPr/>
          <a:lstStyle/>
          <a:p>
            <a:r>
              <a:rPr lang="en-US"/>
              <a:t>©️ Allan Blume</a:t>
            </a:r>
          </a:p>
        </p:txBody>
      </p:sp>
      <p:sp>
        <p:nvSpPr>
          <p:cNvPr id="7" name="Slide Number Placeholder 6">
            <a:extLst>
              <a:ext uri="{FF2B5EF4-FFF2-40B4-BE49-F238E27FC236}">
                <a16:creationId xmlns:a16="http://schemas.microsoft.com/office/drawing/2014/main" id="{68D354CB-5F7A-944F-8318-69D9A752AEA9}"/>
              </a:ext>
            </a:extLst>
          </p:cNvPr>
          <p:cNvSpPr>
            <a:spLocks noGrp="1"/>
          </p:cNvSpPr>
          <p:nvPr>
            <p:ph type="sldNum" sz="quarter" idx="12"/>
          </p:nvPr>
        </p:nvSpPr>
        <p:spPr/>
        <p:txBody>
          <a:bodyPr/>
          <a:lstStyle/>
          <a:p>
            <a:fld id="{9CEF36DE-FD87-B647-99FE-A9DD419AB2F6}" type="slidenum">
              <a:rPr lang="en-US" smtClean="0"/>
              <a:t>‹#›</a:t>
            </a:fld>
            <a:endParaRPr lang="en-US"/>
          </a:p>
        </p:txBody>
      </p:sp>
    </p:spTree>
    <p:extLst>
      <p:ext uri="{BB962C8B-B14F-4D97-AF65-F5344CB8AC3E}">
        <p14:creationId xmlns:p14="http://schemas.microsoft.com/office/powerpoint/2010/main" val="427778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24E073-9C42-4549-8008-3B7112304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3EC8B3-669B-9745-A4FA-4D04B8525C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08EC2-9132-6449-B17D-DA0660FDC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60F2E-D9D2-4149-B33E-74453B052B0B}" type="datetime1">
              <a:rPr lang="en-US" smtClean="0"/>
              <a:t>2/6/24</a:t>
            </a:fld>
            <a:endParaRPr lang="en-US"/>
          </a:p>
        </p:txBody>
      </p:sp>
      <p:sp>
        <p:nvSpPr>
          <p:cNvPr id="5" name="Footer Placeholder 4">
            <a:extLst>
              <a:ext uri="{FF2B5EF4-FFF2-40B4-BE49-F238E27FC236}">
                <a16:creationId xmlns:a16="http://schemas.microsoft.com/office/drawing/2014/main" id="{641206C3-61C6-C342-95DA-0D3D4601F7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Allan Blume</a:t>
            </a:r>
          </a:p>
        </p:txBody>
      </p:sp>
      <p:sp>
        <p:nvSpPr>
          <p:cNvPr id="6" name="Slide Number Placeholder 5">
            <a:extLst>
              <a:ext uri="{FF2B5EF4-FFF2-40B4-BE49-F238E27FC236}">
                <a16:creationId xmlns:a16="http://schemas.microsoft.com/office/drawing/2014/main" id="{CDFAC573-0927-C546-8419-3F8AE1CD86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F36DE-FD87-B647-99FE-A9DD419AB2F6}" type="slidenum">
              <a:rPr lang="en-US" smtClean="0"/>
              <a:t>‹#›</a:t>
            </a:fld>
            <a:endParaRPr lang="en-US"/>
          </a:p>
        </p:txBody>
      </p:sp>
    </p:spTree>
    <p:extLst>
      <p:ext uri="{BB962C8B-B14F-4D97-AF65-F5344CB8AC3E}">
        <p14:creationId xmlns:p14="http://schemas.microsoft.com/office/powerpoint/2010/main" val="3369841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eading.k12.ma.us/files/5614/8546/0366/DCAP.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edestrians in crosswalk">
            <a:extLst>
              <a:ext uri="{FF2B5EF4-FFF2-40B4-BE49-F238E27FC236}">
                <a16:creationId xmlns:a16="http://schemas.microsoft.com/office/drawing/2014/main" id="{576D57A5-67A6-6901-C7AE-CA6D0D25457A}"/>
              </a:ext>
            </a:extLst>
          </p:cNvPr>
          <p:cNvPicPr>
            <a:picLocks noChangeAspect="1"/>
          </p:cNvPicPr>
          <p:nvPr/>
        </p:nvPicPr>
        <p:blipFill rotWithShape="1">
          <a:blip r:embed="rId3"/>
          <a:srcRect b="11067"/>
          <a:stretch/>
        </p:blipFill>
        <p:spPr>
          <a:xfrm>
            <a:off x="20" y="10"/>
            <a:ext cx="12191980" cy="6857990"/>
          </a:xfrm>
          <a:prstGeom prst="rect">
            <a:avLst/>
          </a:prstGeom>
        </p:spPr>
      </p:pic>
      <p:sp>
        <p:nvSpPr>
          <p:cNvPr id="14" name="Freeform: Shape 13">
            <a:extLst>
              <a:ext uri="{FF2B5EF4-FFF2-40B4-BE49-F238E27FC236}">
                <a16:creationId xmlns:a16="http://schemas.microsoft.com/office/drawing/2014/main" id="{20AD4193-2D6A-4976-AE93-824370A02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1" y="323519"/>
            <a:ext cx="4323899" cy="6212748"/>
          </a:xfrm>
          <a:custGeom>
            <a:avLst/>
            <a:gdLst>
              <a:gd name="connsiteX0" fmla="*/ 0 w 4323899"/>
              <a:gd name="connsiteY0" fmla="*/ 0 h 6212748"/>
              <a:gd name="connsiteX1" fmla="*/ 4323899 w 4323899"/>
              <a:gd name="connsiteY1" fmla="*/ 0 h 6212748"/>
              <a:gd name="connsiteX2" fmla="*/ 4323899 w 4323899"/>
              <a:gd name="connsiteY2" fmla="*/ 2864954 h 6212748"/>
              <a:gd name="connsiteX3" fmla="*/ 880454 w 4323899"/>
              <a:gd name="connsiteY3" fmla="*/ 6212748 h 6212748"/>
              <a:gd name="connsiteX4" fmla="*/ 0 w 4323899"/>
              <a:gd name="connsiteY4" fmla="*/ 6212748 h 621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3899" h="6212748">
                <a:moveTo>
                  <a:pt x="0" y="0"/>
                </a:moveTo>
                <a:lnTo>
                  <a:pt x="4323899" y="0"/>
                </a:lnTo>
                <a:lnTo>
                  <a:pt x="4323899" y="2864954"/>
                </a:lnTo>
                <a:lnTo>
                  <a:pt x="880454" y="6212748"/>
                </a:lnTo>
                <a:lnTo>
                  <a:pt x="0" y="6212748"/>
                </a:lnTo>
                <a:close/>
              </a:path>
            </a:pathLst>
          </a:custGeom>
          <a:solidFill>
            <a:schemeClr val="bg1">
              <a:alpha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30F704-A087-9058-33B5-EF8ECC452760}"/>
              </a:ext>
            </a:extLst>
          </p:cNvPr>
          <p:cNvSpPr>
            <a:spLocks noGrp="1"/>
          </p:cNvSpPr>
          <p:nvPr>
            <p:ph type="ctrTitle"/>
          </p:nvPr>
        </p:nvSpPr>
        <p:spPr>
          <a:xfrm>
            <a:off x="8029293" y="806364"/>
            <a:ext cx="3354636" cy="2847413"/>
          </a:xfrm>
        </p:spPr>
        <p:txBody>
          <a:bodyPr anchor="b">
            <a:normAutofit fontScale="90000"/>
          </a:bodyPr>
          <a:lstStyle/>
          <a:p>
            <a:r>
              <a:rPr lang="en-US" sz="3800" dirty="0"/>
              <a:t>The Blume Method</a:t>
            </a:r>
            <a:br>
              <a:rPr lang="en-US" sz="3800" dirty="0"/>
            </a:br>
            <a:r>
              <a:rPr lang="en-US" sz="3800" dirty="0"/>
              <a:t>Crosswalk </a:t>
            </a:r>
            <a:br>
              <a:rPr lang="en-US" sz="3800" dirty="0"/>
            </a:br>
            <a:r>
              <a:rPr lang="en-US" sz="3800" dirty="0"/>
              <a:t>Accommodations</a:t>
            </a:r>
            <a:br>
              <a:rPr lang="en-US" sz="3800" dirty="0"/>
            </a:br>
            <a:endParaRPr lang="en-US" sz="3800" dirty="0"/>
          </a:p>
        </p:txBody>
      </p:sp>
      <p:sp>
        <p:nvSpPr>
          <p:cNvPr id="3" name="Subtitle 2">
            <a:extLst>
              <a:ext uri="{FF2B5EF4-FFF2-40B4-BE49-F238E27FC236}">
                <a16:creationId xmlns:a16="http://schemas.microsoft.com/office/drawing/2014/main" id="{31B95B6E-4327-CED4-FE5A-23C7BA65AF49}"/>
              </a:ext>
            </a:extLst>
          </p:cNvPr>
          <p:cNvSpPr>
            <a:spLocks noGrp="1"/>
          </p:cNvSpPr>
          <p:nvPr>
            <p:ph type="subTitle" idx="1"/>
          </p:nvPr>
        </p:nvSpPr>
        <p:spPr>
          <a:xfrm>
            <a:off x="8029293" y="3703250"/>
            <a:ext cx="2435507" cy="1122750"/>
          </a:xfrm>
        </p:spPr>
        <p:txBody>
          <a:bodyPr anchor="t">
            <a:normAutofit/>
          </a:bodyPr>
          <a:lstStyle/>
          <a:p>
            <a:pPr algn="l"/>
            <a:r>
              <a:rPr lang="en-US" sz="2000" dirty="0"/>
              <a:t>Allan S Blume, Ed. S. </a:t>
            </a:r>
          </a:p>
          <a:p>
            <a:pPr algn="l"/>
            <a:r>
              <a:rPr lang="en-US" sz="2000" dirty="0"/>
              <a:t>Educational Consultant</a:t>
            </a:r>
          </a:p>
          <a:p>
            <a:pPr algn="l"/>
            <a:endParaRPr lang="en-US" sz="2000" dirty="0"/>
          </a:p>
        </p:txBody>
      </p:sp>
    </p:spTree>
    <p:extLst>
      <p:ext uri="{BB962C8B-B14F-4D97-AF65-F5344CB8AC3E}">
        <p14:creationId xmlns:p14="http://schemas.microsoft.com/office/powerpoint/2010/main" val="1433893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252" y="136525"/>
            <a:ext cx="9207417" cy="1337564"/>
          </a:xfrm>
        </p:spPr>
        <p:txBody>
          <a:bodyPr>
            <a:normAutofit fontScale="90000"/>
          </a:bodyPr>
          <a:lstStyle/>
          <a:p>
            <a:pPr algn="ctr">
              <a:defRPr/>
            </a:pPr>
            <a:r>
              <a:rPr lang="en-US" sz="2400" b="1" dirty="0">
                <a:latin typeface="Calibri" panose="020F0502020204030204" pitchFamily="34" charset="0"/>
                <a:cs typeface="Calibri" panose="020F0502020204030204" pitchFamily="34" charset="0"/>
              </a:rPr>
              <a:t>All educators use:</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Best Practices</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Differentiation/Accommodations</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District Curriculum Accommodation Plan (DCAP) </a:t>
            </a:r>
            <a:endParaRPr lang="en-US" sz="2400" b="1" u="sng"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4294967295"/>
          </p:nvPr>
        </p:nvSpPr>
        <p:spPr>
          <a:xfrm>
            <a:off x="775252" y="1474090"/>
            <a:ext cx="4609548" cy="2859371"/>
          </a:xfrm>
          <a:prstGeom prst="rect">
            <a:avLst/>
          </a:prstGeom>
        </p:spPr>
        <p:txBody>
          <a:bodyPr>
            <a:normAutofit/>
          </a:bodyPr>
          <a:lstStyle/>
          <a:p>
            <a:pPr>
              <a:defRPr/>
            </a:pPr>
            <a:r>
              <a:rPr lang="en-US" sz="2200" b="1" dirty="0">
                <a:latin typeface="Calibri" panose="020F0502020204030204" pitchFamily="34" charset="0"/>
                <a:cs typeface="Calibri" panose="020F0502020204030204" pitchFamily="34" charset="0"/>
              </a:rPr>
              <a:t>Some Students</a:t>
            </a:r>
            <a:r>
              <a:rPr lang="en-US" sz="2200" dirty="0">
                <a:latin typeface="Calibri" panose="020F0502020204030204" pitchFamily="34" charset="0"/>
                <a:cs typeface="Calibri" panose="020F0502020204030204" pitchFamily="34" charset="0"/>
              </a:rPr>
              <a:t>		    </a:t>
            </a:r>
          </a:p>
          <a:p>
            <a:pPr>
              <a:defRPr/>
            </a:pPr>
            <a:r>
              <a:rPr lang="en-US" sz="2200" dirty="0">
                <a:latin typeface="Calibri" panose="020F0502020204030204" pitchFamily="34" charset="0"/>
                <a:cs typeface="Calibri" panose="020F0502020204030204" pitchFamily="34" charset="0"/>
              </a:rPr>
              <a:t>Section 504			    </a:t>
            </a:r>
          </a:p>
          <a:p>
            <a:pPr>
              <a:defRPr/>
            </a:pPr>
            <a:r>
              <a:rPr lang="en-US" sz="2200" dirty="0">
                <a:latin typeface="Calibri" panose="020F0502020204030204" pitchFamily="34" charset="0"/>
                <a:cs typeface="Calibri" panose="020F0502020204030204" pitchFamily="34" charset="0"/>
              </a:rPr>
              <a:t>504 Plan				    </a:t>
            </a:r>
          </a:p>
          <a:p>
            <a:pPr>
              <a:defRPr/>
            </a:pPr>
            <a:r>
              <a:rPr lang="en-US" sz="2200" dirty="0">
                <a:latin typeface="Calibri" panose="020F0502020204030204" pitchFamily="34" charset="0"/>
                <a:cs typeface="Calibri" panose="020F0502020204030204" pitchFamily="34" charset="0"/>
              </a:rPr>
              <a:t>Accommodations		    </a:t>
            </a:r>
          </a:p>
          <a:p>
            <a:pPr>
              <a:defRPr/>
            </a:pPr>
            <a:r>
              <a:rPr lang="en-US" sz="2200" b="1" dirty="0">
                <a:solidFill>
                  <a:srgbClr val="3366FF"/>
                </a:solidFill>
                <a:latin typeface="Calibri" panose="020F0502020204030204" pitchFamily="34" charset="0"/>
                <a:cs typeface="Calibri" panose="020F0502020204030204" pitchFamily="34" charset="0"/>
              </a:rPr>
              <a:t>General Educators</a:t>
            </a:r>
            <a:endParaRPr lang="en-US" sz="2200" dirty="0">
              <a:solidFill>
                <a:srgbClr val="3366FF"/>
              </a:solidFill>
              <a:latin typeface="Calibri" panose="020F0502020204030204" pitchFamily="34" charset="0"/>
              <a:cs typeface="Calibri" panose="020F0502020204030204" pitchFamily="34" charset="0"/>
            </a:endParaRPr>
          </a:p>
          <a:p>
            <a:pPr marL="0" indent="0">
              <a:buNone/>
              <a:defRPr/>
            </a:pPr>
            <a:endParaRPr lang="en-US"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4294967295"/>
          </p:nvPr>
        </p:nvSpPr>
        <p:spPr>
          <a:xfrm>
            <a:off x="5689600" y="1474090"/>
            <a:ext cx="5664200" cy="2859371"/>
          </a:xfrm>
          <a:prstGeom prst="rect">
            <a:avLst/>
          </a:prstGeom>
        </p:spPr>
        <p:txBody>
          <a:bodyPr>
            <a:noAutofit/>
          </a:bodyPr>
          <a:lstStyle/>
          <a:p>
            <a:pPr>
              <a:defRPr/>
            </a:pPr>
            <a:r>
              <a:rPr lang="en-US" sz="2200" b="1" dirty="0">
                <a:latin typeface="Calibri" panose="020F0502020204030204" pitchFamily="34" charset="0"/>
                <a:cs typeface="Calibri" panose="020F0502020204030204" pitchFamily="34" charset="0"/>
              </a:rPr>
              <a:t>Some Students</a:t>
            </a:r>
            <a:endParaRPr lang="en-US" sz="2200" dirty="0">
              <a:latin typeface="Calibri" panose="020F0502020204030204" pitchFamily="34" charset="0"/>
              <a:cs typeface="Calibri" panose="020F0502020204030204" pitchFamily="34" charset="0"/>
            </a:endParaRPr>
          </a:p>
          <a:p>
            <a:pPr>
              <a:defRPr/>
            </a:pPr>
            <a:r>
              <a:rPr lang="en-US" sz="2200" dirty="0">
                <a:latin typeface="Calibri" panose="020F0502020204030204" pitchFamily="34" charset="0"/>
                <a:cs typeface="Calibri" panose="020F0502020204030204" pitchFamily="34" charset="0"/>
              </a:rPr>
              <a:t>Special Education</a:t>
            </a:r>
          </a:p>
          <a:p>
            <a:pPr>
              <a:defRPr/>
            </a:pPr>
            <a:r>
              <a:rPr lang="en-US" sz="2200" dirty="0">
                <a:latin typeface="Calibri" panose="020F0502020204030204" pitchFamily="34" charset="0"/>
                <a:cs typeface="Calibri" panose="020F0502020204030204" pitchFamily="34" charset="0"/>
              </a:rPr>
              <a:t>IEP</a:t>
            </a:r>
          </a:p>
          <a:p>
            <a:pPr>
              <a:defRPr/>
            </a:pPr>
            <a:r>
              <a:rPr lang="en-US" sz="2200" dirty="0">
                <a:latin typeface="Calibri" panose="020F0502020204030204" pitchFamily="34" charset="0"/>
                <a:cs typeface="Calibri" panose="020F0502020204030204" pitchFamily="34" charset="0"/>
              </a:rPr>
              <a:t>Accommodations</a:t>
            </a:r>
            <a:r>
              <a:rPr lang="en-US" sz="2200" b="1" dirty="0">
                <a:latin typeface="Calibri" panose="020F0502020204030204" pitchFamily="34" charset="0"/>
                <a:cs typeface="Calibri" panose="020F0502020204030204" pitchFamily="34" charset="0"/>
              </a:rPr>
              <a:t> </a:t>
            </a:r>
          </a:p>
          <a:p>
            <a:pPr lvl="1">
              <a:defRPr/>
            </a:pPr>
            <a:r>
              <a:rPr lang="en-US" sz="2200" b="1" dirty="0">
                <a:solidFill>
                  <a:srgbClr val="008000"/>
                </a:solidFill>
                <a:latin typeface="Calibri" panose="020F0502020204030204" pitchFamily="34" charset="0"/>
                <a:cs typeface="Calibri" panose="020F0502020204030204" pitchFamily="34" charset="0"/>
              </a:rPr>
              <a:t>General and Special Educators</a:t>
            </a:r>
            <a:endParaRPr lang="en-US" sz="2200" dirty="0">
              <a:solidFill>
                <a:srgbClr val="008000"/>
              </a:solidFill>
              <a:latin typeface="Calibri" panose="020F0502020204030204" pitchFamily="34" charset="0"/>
              <a:cs typeface="Calibri" panose="020F0502020204030204" pitchFamily="34" charset="0"/>
            </a:endParaRPr>
          </a:p>
          <a:p>
            <a:pPr>
              <a:defRPr/>
            </a:pPr>
            <a:r>
              <a:rPr lang="en-US" sz="2200" dirty="0">
                <a:latin typeface="Calibri" panose="020F0502020204030204" pitchFamily="34" charset="0"/>
                <a:cs typeface="Calibri" panose="020F0502020204030204" pitchFamily="34" charset="0"/>
              </a:rPr>
              <a:t>Specially-Designed Instruction/Modifications </a:t>
            </a:r>
          </a:p>
          <a:p>
            <a:pPr lvl="1">
              <a:defRPr/>
            </a:pPr>
            <a:r>
              <a:rPr lang="en-US" sz="2200" b="1" dirty="0">
                <a:solidFill>
                  <a:srgbClr val="FF0000"/>
                </a:solidFill>
                <a:latin typeface="Calibri" panose="020F0502020204030204" pitchFamily="34" charset="0"/>
                <a:cs typeface="Calibri" panose="020F0502020204030204" pitchFamily="34" charset="0"/>
              </a:rPr>
              <a:t>Special Educators</a:t>
            </a:r>
          </a:p>
        </p:txBody>
      </p:sp>
      <p:sp>
        <p:nvSpPr>
          <p:cNvPr id="128004"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557213" indent="-214313">
              <a:defRPr sz="1800">
                <a:solidFill>
                  <a:schemeClr val="tx1"/>
                </a:solidFill>
                <a:latin typeface="Arial" charset="0"/>
                <a:ea typeface="ＭＳ Ｐゴシック" charset="0"/>
              </a:defRPr>
            </a:lvl2pPr>
            <a:lvl3pPr marL="857250" indent="-171450">
              <a:defRPr sz="1800">
                <a:solidFill>
                  <a:schemeClr val="tx1"/>
                </a:solidFill>
                <a:latin typeface="Arial" charset="0"/>
                <a:ea typeface="ＭＳ Ｐゴシック" charset="0"/>
              </a:defRPr>
            </a:lvl3pPr>
            <a:lvl4pPr marL="1200150" indent="-171450">
              <a:defRPr sz="1800">
                <a:solidFill>
                  <a:schemeClr val="tx1"/>
                </a:solidFill>
                <a:latin typeface="Arial" charset="0"/>
                <a:ea typeface="ＭＳ Ｐゴシック" charset="0"/>
              </a:defRPr>
            </a:lvl4pPr>
            <a:lvl5pPr marL="1543050" indent="-171450">
              <a:defRPr sz="1800">
                <a:solidFill>
                  <a:schemeClr val="tx1"/>
                </a:solidFill>
                <a:latin typeface="Arial" charset="0"/>
                <a:ea typeface="ＭＳ Ｐゴシック" charset="0"/>
              </a:defRPr>
            </a:lvl5pPr>
            <a:lvl6pPr marL="1885950" indent="-171450" eaLnBrk="0" fontAlgn="base" hangingPunct="0">
              <a:spcBef>
                <a:spcPct val="0"/>
              </a:spcBef>
              <a:spcAft>
                <a:spcPct val="0"/>
              </a:spcAft>
              <a:defRPr sz="1800">
                <a:solidFill>
                  <a:schemeClr val="tx1"/>
                </a:solidFill>
                <a:latin typeface="Arial" charset="0"/>
                <a:ea typeface="ＭＳ Ｐゴシック" charset="0"/>
              </a:defRPr>
            </a:lvl6pPr>
            <a:lvl7pPr marL="2228850" indent="-171450" eaLnBrk="0" fontAlgn="base" hangingPunct="0">
              <a:spcBef>
                <a:spcPct val="0"/>
              </a:spcBef>
              <a:spcAft>
                <a:spcPct val="0"/>
              </a:spcAft>
              <a:defRPr sz="1800">
                <a:solidFill>
                  <a:schemeClr val="tx1"/>
                </a:solidFill>
                <a:latin typeface="Arial" charset="0"/>
                <a:ea typeface="ＭＳ Ｐゴシック" charset="0"/>
              </a:defRPr>
            </a:lvl7pPr>
            <a:lvl8pPr marL="2571750" indent="-171450" eaLnBrk="0" fontAlgn="base" hangingPunct="0">
              <a:spcBef>
                <a:spcPct val="0"/>
              </a:spcBef>
              <a:spcAft>
                <a:spcPct val="0"/>
              </a:spcAft>
              <a:defRPr sz="1800">
                <a:solidFill>
                  <a:schemeClr val="tx1"/>
                </a:solidFill>
                <a:latin typeface="Arial" charset="0"/>
                <a:ea typeface="ＭＳ Ｐゴシック" charset="0"/>
              </a:defRPr>
            </a:lvl8pPr>
            <a:lvl9pPr marL="2914650" indent="-171450" eaLnBrk="0" fontAlgn="base" hangingPunct="0">
              <a:spcBef>
                <a:spcPct val="0"/>
              </a:spcBef>
              <a:spcAft>
                <a:spcPct val="0"/>
              </a:spcAft>
              <a:defRPr sz="1800">
                <a:solidFill>
                  <a:schemeClr val="tx1"/>
                </a:solidFill>
                <a:latin typeface="Arial" charset="0"/>
                <a:ea typeface="ＭＳ Ｐゴシック" charset="0"/>
              </a:defRPr>
            </a:lvl9pPr>
          </a:lstStyle>
          <a:p>
            <a:fld id="{31E61A28-C7BE-0940-B9CA-B5E668D331A7}" type="slidenum">
              <a:rPr lang="en-US" sz="900">
                <a:solidFill>
                  <a:srgbClr val="898989"/>
                </a:solidFill>
                <a:latin typeface="Calibri" charset="0"/>
              </a:rPr>
              <a:pPr/>
              <a:t>10</a:t>
            </a:fld>
            <a:endParaRPr lang="en-US" sz="900" dirty="0">
              <a:solidFill>
                <a:srgbClr val="898989"/>
              </a:solidFill>
              <a:latin typeface="Calibri" charset="0"/>
            </a:endParaRPr>
          </a:p>
        </p:txBody>
      </p:sp>
      <p:sp>
        <p:nvSpPr>
          <p:cNvPr id="5" name="Footer Placeholder 4"/>
          <p:cNvSpPr>
            <a:spLocks noGrp="1"/>
          </p:cNvSpPr>
          <p:nvPr>
            <p:ph type="ftr" sz="quarter" idx="11"/>
          </p:nvPr>
        </p:nvSpPr>
        <p:spPr/>
        <p:txBody>
          <a:bodyPr/>
          <a:lstStyle/>
          <a:p>
            <a:r>
              <a:rPr lang="en-US"/>
              <a:t>©️ Allan S Blume</a:t>
            </a:r>
            <a:endParaRPr lang="en-US" dirty="0"/>
          </a:p>
        </p:txBody>
      </p:sp>
      <p:sp>
        <p:nvSpPr>
          <p:cNvPr id="6" name="TextBox 5">
            <a:extLst>
              <a:ext uri="{FF2B5EF4-FFF2-40B4-BE49-F238E27FC236}">
                <a16:creationId xmlns:a16="http://schemas.microsoft.com/office/drawing/2014/main" id="{ABA51AB5-4B00-0B48-B316-F9DAD51B035B}"/>
              </a:ext>
            </a:extLst>
          </p:cNvPr>
          <p:cNvSpPr txBox="1"/>
          <p:nvPr/>
        </p:nvSpPr>
        <p:spPr>
          <a:xfrm>
            <a:off x="983187" y="4606241"/>
            <a:ext cx="9412826" cy="1477328"/>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What’s the difference between best practices, accommodations in the DCAP, 504 accommodations and IEP accommodations?</a:t>
            </a:r>
          </a:p>
          <a:p>
            <a:pPr algn="ctr"/>
            <a:r>
              <a:rPr lang="en-US" b="1" dirty="0">
                <a:latin typeface="Calibri" panose="020F0502020204030204" pitchFamily="34" charset="0"/>
                <a:cs typeface="Calibri" panose="020F0502020204030204" pitchFamily="34" charset="0"/>
              </a:rPr>
              <a:t>Difference between </a:t>
            </a:r>
            <a:r>
              <a:rPr lang="en-US" b="1" u="sng" dirty="0">
                <a:latin typeface="Calibri" panose="020F0502020204030204" pitchFamily="34" charset="0"/>
                <a:cs typeface="Calibri" panose="020F0502020204030204" pitchFamily="34" charset="0"/>
              </a:rPr>
              <a:t>Should</a:t>
            </a:r>
            <a:r>
              <a:rPr lang="en-US" b="1" dirty="0">
                <a:latin typeface="Calibri" panose="020F0502020204030204" pitchFamily="34" charset="0"/>
                <a:cs typeface="Calibri" panose="020F0502020204030204" pitchFamily="34" charset="0"/>
              </a:rPr>
              <a:t> and </a:t>
            </a:r>
            <a:r>
              <a:rPr lang="en-US" b="1" u="sng" dirty="0">
                <a:latin typeface="Calibri" panose="020F0502020204030204" pitchFamily="34" charset="0"/>
                <a:cs typeface="Calibri" panose="020F0502020204030204" pitchFamily="34" charset="0"/>
              </a:rPr>
              <a:t>Must</a:t>
            </a:r>
          </a:p>
          <a:p>
            <a:pPr algn="ctr"/>
            <a:r>
              <a:rPr lang="en-US" b="1" dirty="0">
                <a:latin typeface="Calibri" panose="020F0502020204030204" pitchFamily="34" charset="0"/>
                <a:cs typeface="Calibri" panose="020F0502020204030204" pitchFamily="34" charset="0"/>
              </a:rPr>
              <a:t>Best practices, DCAP and accommodations SHOULD be done</a:t>
            </a:r>
          </a:p>
          <a:p>
            <a:pPr algn="ctr"/>
            <a:r>
              <a:rPr lang="en-US" b="1" dirty="0">
                <a:latin typeface="Calibri" panose="020F0502020204030204" pitchFamily="34" charset="0"/>
                <a:cs typeface="Calibri" panose="020F0502020204030204" pitchFamily="34" charset="0"/>
              </a:rPr>
              <a:t>Accommodations in the 504 or IEP MUST be done</a:t>
            </a:r>
            <a:endParaRPr lang="en-US" dirty="0"/>
          </a:p>
        </p:txBody>
      </p:sp>
    </p:spTree>
    <p:extLst>
      <p:ext uri="{BB962C8B-B14F-4D97-AF65-F5344CB8AC3E}">
        <p14:creationId xmlns:p14="http://schemas.microsoft.com/office/powerpoint/2010/main" val="250026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21911E-B4DD-EC44-8594-5DCAEE8F9504}"/>
              </a:ext>
            </a:extLst>
          </p:cNvPr>
          <p:cNvSpPr>
            <a:spLocks noGrp="1"/>
          </p:cNvSpPr>
          <p:nvPr>
            <p:ph type="title"/>
          </p:nvPr>
        </p:nvSpPr>
        <p:spPr>
          <a:xfrm>
            <a:off x="1006900" y="1188637"/>
            <a:ext cx="3152097" cy="4480726"/>
          </a:xfrm>
        </p:spPr>
        <p:txBody>
          <a:bodyPr>
            <a:normAutofit/>
          </a:bodyPr>
          <a:lstStyle/>
          <a:p>
            <a:pPr algn="ctr"/>
            <a:r>
              <a:rPr lang="en-US" sz="3100" dirty="0">
                <a:latin typeface="Calibri" panose="020F0502020204030204" pitchFamily="34" charset="0"/>
                <a:cs typeface="Calibri" panose="020F0502020204030204" pitchFamily="34" charset="0"/>
              </a:rPr>
              <a:t>Accommodations lists are often written in a “laundry list” format</a:t>
            </a:r>
          </a:p>
        </p:txBody>
      </p:sp>
      <p:sp>
        <p:nvSpPr>
          <p:cNvPr id="4" name="Footer Placeholder 3">
            <a:extLst>
              <a:ext uri="{FF2B5EF4-FFF2-40B4-BE49-F238E27FC236}">
                <a16:creationId xmlns:a16="http://schemas.microsoft.com/office/drawing/2014/main" id="{D0C73F66-815E-0C41-ADC5-087D1D82C61B}"/>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en-US" sz="1150">
                <a:solidFill>
                  <a:schemeClr val="tx1">
                    <a:lumMod val="85000"/>
                    <a:lumOff val="15000"/>
                  </a:schemeClr>
                </a:solidFill>
              </a:rPr>
              <a:t>©️ Allan Blume</a:t>
            </a:r>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232" y="623275"/>
            <a:ext cx="6896595"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88E0A7-5C42-AC4A-8BEE-C0B90C17FF0E}"/>
              </a:ext>
            </a:extLst>
          </p:cNvPr>
          <p:cNvSpPr>
            <a:spLocks noGrp="1"/>
          </p:cNvSpPr>
          <p:nvPr>
            <p:ph idx="1"/>
          </p:nvPr>
        </p:nvSpPr>
        <p:spPr>
          <a:xfrm>
            <a:off x="4650233" y="623275"/>
            <a:ext cx="6896594" cy="4519746"/>
          </a:xfrm>
        </p:spPr>
        <p:txBody>
          <a:bodyPr anchor="ctr">
            <a:normAutofit/>
          </a:bodyPr>
          <a:lstStyle/>
          <a:p>
            <a:r>
              <a:rPr lang="en-US" sz="2400" dirty="0">
                <a:latin typeface="Calibri" panose="020F0502020204030204" pitchFamily="34" charset="0"/>
                <a:cs typeface="Calibri" panose="020F0502020204030204" pitchFamily="34" charset="0"/>
              </a:rPr>
              <a:t>The “list” format requires the reader to search for specific necessary accommodations</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The “list” format can lead to frustration</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Let’s make the accommodations section more “user friendly”</a:t>
            </a:r>
          </a:p>
          <a:p>
            <a:pPr marL="0" indent="0">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Categorize!</a:t>
            </a:r>
          </a:p>
        </p:txBody>
      </p:sp>
      <p:sp>
        <p:nvSpPr>
          <p:cNvPr id="5" name="Slide Number Placeholder 4">
            <a:extLst>
              <a:ext uri="{FF2B5EF4-FFF2-40B4-BE49-F238E27FC236}">
                <a16:creationId xmlns:a16="http://schemas.microsoft.com/office/drawing/2014/main" id="{25B48E1B-DF89-5847-8F85-12B05084682D}"/>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3A98EE3D-8CD1-4C3F-BD1C-C98C9596463C}" type="slidenum">
              <a:rPr lang="en-US" sz="6600">
                <a:solidFill>
                  <a:srgbClr val="FFFFFF"/>
                </a:solidFill>
              </a:rPr>
              <a:pPr>
                <a:lnSpc>
                  <a:spcPct val="90000"/>
                </a:lnSpc>
                <a:spcAft>
                  <a:spcPts val="600"/>
                </a:spcAft>
              </a:pPr>
              <a:t>11</a:t>
            </a:fld>
            <a:endParaRPr lang="en-US" sz="6600">
              <a:solidFill>
                <a:srgbClr val="FFFFFF"/>
              </a:solidFill>
            </a:endParaRPr>
          </a:p>
        </p:txBody>
      </p:sp>
    </p:spTree>
    <p:extLst>
      <p:ext uri="{BB962C8B-B14F-4D97-AF65-F5344CB8AC3E}">
        <p14:creationId xmlns:p14="http://schemas.microsoft.com/office/powerpoint/2010/main" val="106454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47" y="551543"/>
            <a:ext cx="3871520" cy="5558251"/>
          </a:xfrm>
          <a:solidFill>
            <a:schemeClr val="accent1">
              <a:lumMod val="60000"/>
              <a:lumOff val="40000"/>
            </a:schemeClr>
          </a:solidFill>
        </p:spPr>
        <p:txBody>
          <a:bodyPr anchor="t">
            <a:normAutofit/>
          </a:bodyPr>
          <a:lstStyle/>
          <a:p>
            <a:pPr algn="ctr"/>
            <a:br>
              <a:rPr lang="en-US" sz="2200" b="1" dirty="0">
                <a:solidFill>
                  <a:srgbClr val="FFFFFF"/>
                </a:solidFill>
                <a:latin typeface="Calibri" panose="020F0502020204030204" pitchFamily="34" charset="0"/>
                <a:cs typeface="Calibri" panose="020F0502020204030204" pitchFamily="34" charset="0"/>
              </a:rPr>
            </a:br>
            <a:br>
              <a:rPr lang="en-US" sz="2200" b="1" dirty="0">
                <a:solidFill>
                  <a:srgbClr val="FFFFFF"/>
                </a:solidFill>
                <a:latin typeface="Calibri" panose="020F0502020204030204" pitchFamily="34" charset="0"/>
                <a:cs typeface="Calibri" panose="020F0502020204030204" pitchFamily="34" charset="0"/>
              </a:rPr>
            </a:br>
            <a:br>
              <a:rPr lang="en-US" sz="2200" b="1" dirty="0">
                <a:latin typeface="Calibri" panose="020F0502020204030204" pitchFamily="34" charset="0"/>
                <a:cs typeface="Calibri" panose="020F0502020204030204" pitchFamily="34" charset="0"/>
              </a:rPr>
            </a:br>
            <a:br>
              <a:rPr lang="en-US" sz="2200" b="1" dirty="0">
                <a:latin typeface="Calibri" panose="020F0502020204030204" pitchFamily="34" charset="0"/>
                <a:cs typeface="Calibri" panose="020F0502020204030204" pitchFamily="34" charset="0"/>
              </a:rPr>
            </a:br>
            <a:br>
              <a:rPr lang="en-US" sz="2200" b="1" dirty="0">
                <a:latin typeface="Calibri" panose="020F0502020204030204" pitchFamily="34" charset="0"/>
                <a:cs typeface="Calibri" panose="020F0502020204030204" pitchFamily="34" charset="0"/>
              </a:rPr>
            </a:br>
            <a:br>
              <a:rPr lang="en-US" sz="2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ACCOMMODATIONS</a:t>
            </a:r>
            <a:r>
              <a:rPr lang="en-US" sz="3200" b="1" baseline="0" dirty="0">
                <a:latin typeface="Calibri" panose="020F0502020204030204" pitchFamily="34" charset="0"/>
                <a:cs typeface="Calibri" panose="020F0502020204030204" pitchFamily="34" charset="0"/>
              </a:rPr>
              <a:t> IN THE IEP</a:t>
            </a:r>
            <a:endParaRPr lang="en-US" sz="3200" b="1"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4294967295"/>
          </p:nvPr>
        </p:nvSpPr>
        <p:spPr>
          <a:xfrm>
            <a:off x="4547698" y="551543"/>
            <a:ext cx="3421958" cy="5558251"/>
          </a:xfrm>
          <a:prstGeom prst="rect">
            <a:avLst/>
          </a:prstGeom>
        </p:spPr>
        <p:txBody>
          <a:bodyPr>
            <a:normAutofit/>
          </a:bodyPr>
          <a:lstStyle/>
          <a:p>
            <a:r>
              <a:rPr lang="en-US" sz="2000" b="1" dirty="0">
                <a:latin typeface="Calibri" panose="020F0502020204030204" pitchFamily="34" charset="0"/>
                <a:cs typeface="Calibri" panose="020F0502020204030204" pitchFamily="34" charset="0"/>
              </a:rPr>
              <a:t>SETTING</a:t>
            </a:r>
          </a:p>
          <a:p>
            <a:pPr lvl="1"/>
            <a:r>
              <a:rPr lang="en-US" sz="2000" dirty="0">
                <a:latin typeface="Calibri" panose="020F0502020204030204" pitchFamily="34" charset="0"/>
                <a:cs typeface="Calibri" panose="020F0502020204030204" pitchFamily="34" charset="0"/>
              </a:rPr>
              <a:t>Making purposeful determinations for </a:t>
            </a:r>
            <a:r>
              <a:rPr lang="en-US" sz="2000" b="1" dirty="0">
                <a:latin typeface="Calibri" panose="020F0502020204030204" pitchFamily="34" charset="0"/>
                <a:cs typeface="Calibri" panose="020F0502020204030204" pitchFamily="34" charset="0"/>
              </a:rPr>
              <a:t>change in the environment </a:t>
            </a:r>
            <a:r>
              <a:rPr lang="en-US" sz="2000" dirty="0">
                <a:latin typeface="Calibri" panose="020F0502020204030204" pitchFamily="34" charset="0"/>
                <a:cs typeface="Calibri" panose="020F0502020204030204" pitchFamily="34" charset="0"/>
              </a:rPr>
              <a:t>for a student</a:t>
            </a:r>
          </a:p>
          <a:p>
            <a:pPr lvl="1"/>
            <a:endParaRPr lang="en-US" sz="2000" dirty="0">
              <a:latin typeface="Calibri" panose="020F0502020204030204" pitchFamily="34" charset="0"/>
              <a:cs typeface="Calibri" panose="020F0502020204030204" pitchFamily="34" charset="0"/>
            </a:endParaRPr>
          </a:p>
          <a:p>
            <a:pPr marL="457200" lvl="1" indent="0">
              <a:buNone/>
            </a:pPr>
            <a:endParaRPr lang="en-US" sz="2000" dirty="0">
              <a:latin typeface="Calibri" panose="020F0502020204030204" pitchFamily="34" charset="0"/>
              <a:cs typeface="Calibri" panose="020F0502020204030204" pitchFamily="34" charset="0"/>
            </a:endParaRPr>
          </a:p>
          <a:p>
            <a:pPr marL="457200" lvl="1" indent="0">
              <a:buNone/>
            </a:pPr>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PRESENTATION</a:t>
            </a:r>
          </a:p>
          <a:p>
            <a:pPr lvl="1"/>
            <a:r>
              <a:rPr lang="en-US" sz="2000" dirty="0">
                <a:latin typeface="Calibri" panose="020F0502020204030204" pitchFamily="34" charset="0"/>
                <a:cs typeface="Calibri" panose="020F0502020204030204" pitchFamily="34" charset="0"/>
              </a:rPr>
              <a:t>Making purposeful determinations for how </a:t>
            </a:r>
            <a:r>
              <a:rPr lang="en-US" sz="2000" b="1" dirty="0">
                <a:latin typeface="Calibri" panose="020F0502020204030204" pitchFamily="34" charset="0"/>
                <a:cs typeface="Calibri" panose="020F0502020204030204" pitchFamily="34" charset="0"/>
              </a:rPr>
              <a:t>information is provided to a student </a:t>
            </a:r>
            <a:r>
              <a:rPr lang="en-US" sz="2000" dirty="0">
                <a:latin typeface="Calibri" panose="020F0502020204030204" pitchFamily="34" charset="0"/>
                <a:cs typeface="Calibri" panose="020F0502020204030204" pitchFamily="34" charset="0"/>
              </a:rPr>
              <a:t>(this is statistically the most frequent accommodation)</a:t>
            </a:r>
          </a:p>
        </p:txBody>
      </p:sp>
      <p:sp>
        <p:nvSpPr>
          <p:cNvPr id="4" name="Content Placeholder 3"/>
          <p:cNvSpPr>
            <a:spLocks noGrp="1"/>
          </p:cNvSpPr>
          <p:nvPr>
            <p:ph sz="quarter" idx="4294967295"/>
          </p:nvPr>
        </p:nvSpPr>
        <p:spPr>
          <a:xfrm>
            <a:off x="8289696" y="551543"/>
            <a:ext cx="3421957" cy="5558251"/>
          </a:xfrm>
          <a:prstGeom prst="rect">
            <a:avLst/>
          </a:prstGeom>
        </p:spPr>
        <p:txBody>
          <a:bodyPr>
            <a:normAutofit/>
          </a:bodyPr>
          <a:lstStyle/>
          <a:p>
            <a:r>
              <a:rPr lang="en-US" sz="2000" b="1" dirty="0">
                <a:latin typeface="Calibri" panose="020F0502020204030204" pitchFamily="34" charset="0"/>
                <a:cs typeface="Calibri" panose="020F0502020204030204" pitchFamily="34" charset="0"/>
              </a:rPr>
              <a:t>TIMING/SCHEDULING</a:t>
            </a:r>
          </a:p>
          <a:p>
            <a:pPr lvl="1"/>
            <a:r>
              <a:rPr lang="en-US" sz="2000" dirty="0">
                <a:latin typeface="Calibri" panose="020F0502020204030204" pitchFamily="34" charset="0"/>
                <a:cs typeface="Calibri" panose="020F0502020204030204" pitchFamily="34" charset="0"/>
              </a:rPr>
              <a:t>Making purposeful determinations </a:t>
            </a:r>
            <a:r>
              <a:rPr lang="en-US" sz="2000" b="1" dirty="0">
                <a:latin typeface="Calibri" panose="020F0502020204030204" pitchFamily="34" charset="0"/>
                <a:cs typeface="Calibri" panose="020F0502020204030204" pitchFamily="34" charset="0"/>
              </a:rPr>
              <a:t>for altering time allocations or the schedule</a:t>
            </a:r>
            <a:r>
              <a:rPr lang="en-US" sz="2000" dirty="0">
                <a:latin typeface="Calibri" panose="020F0502020204030204" pitchFamily="34" charset="0"/>
                <a:cs typeface="Calibri" panose="020F0502020204030204" pitchFamily="34" charset="0"/>
              </a:rPr>
              <a:t> for a student (extra time, at a particular time of day, etc.)</a:t>
            </a:r>
          </a:p>
          <a:p>
            <a:pPr lvl="1"/>
            <a:endParaRPr lang="en-US" sz="2000" dirty="0">
              <a:latin typeface="Calibri" panose="020F0502020204030204" pitchFamily="34" charset="0"/>
              <a:cs typeface="Calibri" panose="020F0502020204030204" pitchFamily="34" charset="0"/>
            </a:endParaRPr>
          </a:p>
          <a:p>
            <a:pPr lvl="1"/>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RESPONSE</a:t>
            </a:r>
          </a:p>
          <a:p>
            <a:pPr lvl="1"/>
            <a:r>
              <a:rPr lang="en-US" sz="2000" dirty="0">
                <a:latin typeface="Calibri" panose="020F0502020204030204" pitchFamily="34" charset="0"/>
                <a:cs typeface="Calibri" panose="020F0502020204030204" pitchFamily="34" charset="0"/>
              </a:rPr>
              <a:t>Making purposeful determinations for </a:t>
            </a:r>
            <a:r>
              <a:rPr lang="en-US" sz="2000" b="1" dirty="0">
                <a:latin typeface="Calibri" panose="020F0502020204030204" pitchFamily="34" charset="0"/>
                <a:cs typeface="Calibri" panose="020F0502020204030204" pitchFamily="34" charset="0"/>
              </a:rPr>
              <a:t>how a student will provide information </a:t>
            </a:r>
            <a:r>
              <a:rPr lang="en-US" sz="2000" dirty="0">
                <a:latin typeface="Calibri" panose="020F0502020204030204" pitchFamily="34" charset="0"/>
                <a:cs typeface="Calibri" panose="020F0502020204030204" pitchFamily="34" charset="0"/>
              </a:rPr>
              <a:t>to the teacher or others</a:t>
            </a:r>
          </a:p>
        </p:txBody>
      </p:sp>
      <p:sp>
        <p:nvSpPr>
          <p:cNvPr id="5" name="Footer Placeholder 4"/>
          <p:cNvSpPr>
            <a:spLocks noGrp="1"/>
          </p:cNvSpPr>
          <p:nvPr>
            <p:ph type="ftr" sz="quarter" idx="11"/>
          </p:nvPr>
        </p:nvSpPr>
        <p:spPr>
          <a:xfrm>
            <a:off x="4547698" y="6356350"/>
            <a:ext cx="5687683" cy="365125"/>
          </a:xfrm>
        </p:spPr>
        <p:txBody>
          <a:bodyPr>
            <a:normAutofit/>
          </a:bodyPr>
          <a:lstStyle/>
          <a:p>
            <a:pPr algn="l">
              <a:spcAft>
                <a:spcPts val="600"/>
              </a:spcAft>
            </a:pPr>
            <a:r>
              <a:rPr lang="en-US" sz="1050"/>
              <a:t>©️ Allan Blume</a:t>
            </a:r>
          </a:p>
        </p:txBody>
      </p:sp>
      <p:sp>
        <p:nvSpPr>
          <p:cNvPr id="6" name="Slide Number Placeholder 5"/>
          <p:cNvSpPr>
            <a:spLocks noGrp="1"/>
          </p:cNvSpPr>
          <p:nvPr>
            <p:ph type="sldNum" sz="quarter" idx="12"/>
          </p:nvPr>
        </p:nvSpPr>
        <p:spPr>
          <a:xfrm>
            <a:off x="10353368" y="6356350"/>
            <a:ext cx="1358284" cy="365125"/>
          </a:xfrm>
        </p:spPr>
        <p:txBody>
          <a:bodyPr>
            <a:normAutofit/>
          </a:bodyPr>
          <a:lstStyle/>
          <a:p>
            <a:pPr>
              <a:spcAft>
                <a:spcPts val="600"/>
              </a:spcAft>
            </a:pPr>
            <a:fld id="{5B4358C1-D24B-3843-8E20-ED90F1BD6513}" type="slidenum">
              <a:rPr lang="en-US" sz="1050"/>
              <a:pPr>
                <a:spcAft>
                  <a:spcPts val="600"/>
                </a:spcAft>
              </a:pPr>
              <a:t>12</a:t>
            </a:fld>
            <a:endParaRPr lang="en-US" sz="1050"/>
          </a:p>
        </p:txBody>
      </p:sp>
    </p:spTree>
    <p:extLst>
      <p:ext uri="{BB962C8B-B14F-4D97-AF65-F5344CB8AC3E}">
        <p14:creationId xmlns:p14="http://schemas.microsoft.com/office/powerpoint/2010/main" val="58046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52C273-0D3D-4A7E-1DDD-761DC0C71F0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Categorize now – in the new IEP </a:t>
            </a:r>
            <a:r>
              <a:rPr lang="en-US" sz="3200" dirty="0">
                <a:solidFill>
                  <a:schemeClr val="bg1"/>
                </a:solidFill>
              </a:rPr>
              <a:t>categories are required</a:t>
            </a:r>
            <a:endParaRPr lang="en-US" sz="3200" kern="1200" dirty="0">
              <a:solidFill>
                <a:schemeClr val="bg1"/>
              </a:solidFill>
              <a:latin typeface="+mj-lt"/>
              <a:ea typeface="+mj-ea"/>
              <a:cs typeface="+mj-cs"/>
            </a:endParaRPr>
          </a:p>
        </p:txBody>
      </p:sp>
      <p:sp>
        <p:nvSpPr>
          <p:cNvPr id="4" name="Footer Placeholder 3">
            <a:extLst>
              <a:ext uri="{FF2B5EF4-FFF2-40B4-BE49-F238E27FC236}">
                <a16:creationId xmlns:a16="http://schemas.microsoft.com/office/drawing/2014/main" id="{33029323-03C0-2775-C1FD-1C01C7FFD81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 Allan Blume</a:t>
            </a:r>
          </a:p>
        </p:txBody>
      </p:sp>
      <p:sp>
        <p:nvSpPr>
          <p:cNvPr id="5" name="Slide Number Placeholder 4">
            <a:extLst>
              <a:ext uri="{FF2B5EF4-FFF2-40B4-BE49-F238E27FC236}">
                <a16:creationId xmlns:a16="http://schemas.microsoft.com/office/drawing/2014/main" id="{82D87F45-0B4E-06F1-8C30-3C955BABF1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CEF36DE-FD87-B647-99FE-A9DD419AB2F6}" type="slidenum">
              <a:rPr lang="en-US" smtClean="0"/>
              <a:pPr>
                <a:spcAft>
                  <a:spcPts val="600"/>
                </a:spcAft>
              </a:pPr>
              <a:t>13</a:t>
            </a:fld>
            <a:endParaRPr lang="en-US"/>
          </a:p>
        </p:txBody>
      </p:sp>
      <p:pic>
        <p:nvPicPr>
          <p:cNvPr id="11" name="Content Placeholder 10" descr="Table&#10;&#10;Description automatically generated">
            <a:extLst>
              <a:ext uri="{FF2B5EF4-FFF2-40B4-BE49-F238E27FC236}">
                <a16:creationId xmlns:a16="http://schemas.microsoft.com/office/drawing/2014/main" id="{C77CE46E-B917-B589-7312-273F0431FD22}"/>
              </a:ext>
            </a:extLst>
          </p:cNvPr>
          <p:cNvPicPr>
            <a:picLocks noGrp="1" noChangeAspect="1"/>
          </p:cNvPicPr>
          <p:nvPr>
            <p:ph idx="1"/>
          </p:nvPr>
        </p:nvPicPr>
        <p:blipFill>
          <a:blip r:embed="rId3"/>
          <a:stretch>
            <a:fillRect/>
          </a:stretch>
        </p:blipFill>
        <p:spPr>
          <a:xfrm>
            <a:off x="876300" y="1657350"/>
            <a:ext cx="10477500" cy="4698999"/>
          </a:xfrm>
        </p:spPr>
      </p:pic>
      <p:sp>
        <p:nvSpPr>
          <p:cNvPr id="3" name="Up Arrow 2">
            <a:extLst>
              <a:ext uri="{FF2B5EF4-FFF2-40B4-BE49-F238E27FC236}">
                <a16:creationId xmlns:a16="http://schemas.microsoft.com/office/drawing/2014/main" id="{2979CBC4-D1B0-186E-A90F-D8F56EA65CC5}"/>
              </a:ext>
            </a:extLst>
          </p:cNvPr>
          <p:cNvSpPr/>
          <p:nvPr/>
        </p:nvSpPr>
        <p:spPr>
          <a:xfrm>
            <a:off x="4180268" y="3760631"/>
            <a:ext cx="365975" cy="100455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a:extLst>
              <a:ext uri="{FF2B5EF4-FFF2-40B4-BE49-F238E27FC236}">
                <a16:creationId xmlns:a16="http://schemas.microsoft.com/office/drawing/2014/main" id="{BCA82967-55B5-122F-E39C-9D75074E7F7E}"/>
              </a:ext>
            </a:extLst>
          </p:cNvPr>
          <p:cNvSpPr/>
          <p:nvPr/>
        </p:nvSpPr>
        <p:spPr>
          <a:xfrm>
            <a:off x="5932062" y="3760631"/>
            <a:ext cx="365975" cy="1004552"/>
          </a:xfrm>
          <a:prstGeom prst="up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a:extLst>
              <a:ext uri="{FF2B5EF4-FFF2-40B4-BE49-F238E27FC236}">
                <a16:creationId xmlns:a16="http://schemas.microsoft.com/office/drawing/2014/main" id="{51426D82-640A-8FA4-C24A-46C606EF1901}"/>
              </a:ext>
            </a:extLst>
          </p:cNvPr>
          <p:cNvSpPr/>
          <p:nvPr/>
        </p:nvSpPr>
        <p:spPr>
          <a:xfrm>
            <a:off x="7667223" y="3760631"/>
            <a:ext cx="365975" cy="1004552"/>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a:extLst>
              <a:ext uri="{FF2B5EF4-FFF2-40B4-BE49-F238E27FC236}">
                <a16:creationId xmlns:a16="http://schemas.microsoft.com/office/drawing/2014/main" id="{E66516AC-BDE5-513E-4FF1-9B793E6D18AC}"/>
              </a:ext>
            </a:extLst>
          </p:cNvPr>
          <p:cNvSpPr/>
          <p:nvPr/>
        </p:nvSpPr>
        <p:spPr>
          <a:xfrm>
            <a:off x="9510511" y="3760631"/>
            <a:ext cx="365975" cy="1004552"/>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72D9FBC-DC22-4449-7DBC-CAF36AC69C32}"/>
              </a:ext>
            </a:extLst>
          </p:cNvPr>
          <p:cNvSpPr txBox="1"/>
          <p:nvPr/>
        </p:nvSpPr>
        <p:spPr>
          <a:xfrm>
            <a:off x="1112799" y="1684402"/>
            <a:ext cx="2075468" cy="923330"/>
          </a:xfrm>
          <a:prstGeom prst="rect">
            <a:avLst/>
          </a:prstGeom>
          <a:solidFill>
            <a:schemeClr val="accent1">
              <a:lumMod val="60000"/>
              <a:lumOff val="40000"/>
            </a:schemeClr>
          </a:solidFill>
        </p:spPr>
        <p:txBody>
          <a:bodyPr wrap="square" rtlCol="0">
            <a:spAutoFit/>
          </a:bodyPr>
          <a:lstStyle/>
          <a:p>
            <a:pPr algn="ctr"/>
            <a:r>
              <a:rPr lang="en-US" dirty="0"/>
              <a:t>Accommodations distributed across settings.</a:t>
            </a:r>
          </a:p>
        </p:txBody>
      </p:sp>
      <p:sp>
        <p:nvSpPr>
          <p:cNvPr id="10" name="Down Arrow 9">
            <a:extLst>
              <a:ext uri="{FF2B5EF4-FFF2-40B4-BE49-F238E27FC236}">
                <a16:creationId xmlns:a16="http://schemas.microsoft.com/office/drawing/2014/main" id="{DFCC710D-BC83-C449-6CD1-D012A596EFC2}"/>
              </a:ext>
            </a:extLst>
          </p:cNvPr>
          <p:cNvSpPr/>
          <p:nvPr/>
        </p:nvSpPr>
        <p:spPr>
          <a:xfrm>
            <a:off x="2032000" y="2607733"/>
            <a:ext cx="237067" cy="5926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48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anim calcmode="lin" valueType="num">
                                      <p:cBhvr>
                                        <p:cTn id="29" dur="2000" fill="hold"/>
                                        <p:tgtEl>
                                          <p:spTgt spid="8"/>
                                        </p:tgtEl>
                                        <p:attrNameLst>
                                          <p:attrName>ppt_w</p:attrName>
                                        </p:attrNameLst>
                                      </p:cBhvr>
                                      <p:tavLst>
                                        <p:tav tm="0" fmla="#ppt_w*sin(2.5*pi*$)">
                                          <p:val>
                                            <p:fltVal val="0"/>
                                          </p:val>
                                        </p:tav>
                                        <p:tav tm="100000">
                                          <p:val>
                                            <p:fltVal val="1"/>
                                          </p:val>
                                        </p:tav>
                                      </p:tavLst>
                                    </p:anim>
                                    <p:anim calcmode="lin" valueType="num">
                                      <p:cBhvr>
                                        <p:cTn id="30"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651DB-40BF-3845-BA9E-E12CFB4808FB}"/>
              </a:ext>
            </a:extLst>
          </p:cNvPr>
          <p:cNvSpPr>
            <a:spLocks noGrp="1"/>
          </p:cNvSpPr>
          <p:nvPr>
            <p:ph type="title"/>
          </p:nvPr>
        </p:nvSpPr>
        <p:spPr>
          <a:xfrm>
            <a:off x="1075766" y="1188637"/>
            <a:ext cx="3255081" cy="4480726"/>
          </a:xfrm>
        </p:spPr>
        <p:txBody>
          <a:bodyPr>
            <a:normAutofit/>
          </a:bodyPr>
          <a:lstStyle/>
          <a:p>
            <a:pPr algn="ctr"/>
            <a:r>
              <a:rPr lang="en-US" sz="3200" dirty="0"/>
              <a:t>Adaptations:</a:t>
            </a:r>
            <a:br>
              <a:rPr lang="en-US" sz="3200" dirty="0"/>
            </a:br>
            <a:r>
              <a:rPr lang="en-US" sz="3200" dirty="0"/>
              <a:t>Accommodations vs. Modifications</a:t>
            </a:r>
          </a:p>
        </p:txBody>
      </p:sp>
      <p:sp>
        <p:nvSpPr>
          <p:cNvPr id="4" name="Footer Placeholder 3">
            <a:extLst>
              <a:ext uri="{FF2B5EF4-FFF2-40B4-BE49-F238E27FC236}">
                <a16:creationId xmlns:a16="http://schemas.microsoft.com/office/drawing/2014/main" id="{64D9BFFB-5AB2-E742-AC36-FB0F0751E08D}"/>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en-US" sz="1150">
                <a:solidFill>
                  <a:schemeClr val="tx1">
                    <a:lumMod val="85000"/>
                    <a:lumOff val="15000"/>
                  </a:schemeClr>
                </a:solidFill>
              </a:rPr>
              <a:t>©️ Allan S Blume </a:t>
            </a:r>
          </a:p>
        </p:txBody>
      </p:sp>
      <p:cxnSp>
        <p:nvCxnSpPr>
          <p:cNvPr id="27" name="Straight Connector 2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871C572-14EA-4548-B5EC-9799FB9DA8E2}"/>
              </a:ext>
            </a:extLst>
          </p:cNvPr>
          <p:cNvSpPr>
            <a:spLocks noGrp="1"/>
          </p:cNvSpPr>
          <p:nvPr>
            <p:ph idx="1"/>
          </p:nvPr>
        </p:nvSpPr>
        <p:spPr>
          <a:xfrm>
            <a:off x="5255259" y="960119"/>
            <a:ext cx="5438561" cy="4709243"/>
          </a:xfrm>
        </p:spPr>
        <p:txBody>
          <a:bodyPr anchor="ctr">
            <a:normAutofit fontScale="77500" lnSpcReduction="20000"/>
          </a:bodyPr>
          <a:lstStyle/>
          <a:p>
            <a:endParaRPr lang="en-US" sz="1300" dirty="0"/>
          </a:p>
          <a:p>
            <a:endParaRPr lang="en-US" dirty="0"/>
          </a:p>
          <a:p>
            <a:r>
              <a:rPr lang="en-US" dirty="0"/>
              <a:t>Any change to curriculum, setting, environment, measurement, materials, personnel, is an </a:t>
            </a:r>
            <a:r>
              <a:rPr lang="en-US" b="1" dirty="0"/>
              <a:t>adaptation</a:t>
            </a:r>
          </a:p>
          <a:p>
            <a:endParaRPr lang="en-US" dirty="0"/>
          </a:p>
          <a:p>
            <a:r>
              <a:rPr lang="en-US" dirty="0"/>
              <a:t>An adaptation can come in the form of an </a:t>
            </a:r>
            <a:r>
              <a:rPr lang="en-US" b="1" dirty="0"/>
              <a:t>accommodation or a modification</a:t>
            </a:r>
          </a:p>
          <a:p>
            <a:pPr marL="0" indent="0">
              <a:buNone/>
            </a:pPr>
            <a:endParaRPr lang="en-US" dirty="0"/>
          </a:p>
          <a:p>
            <a:r>
              <a:rPr lang="en-US" dirty="0"/>
              <a:t>All-too-often the terms accommodations and modifications are </a:t>
            </a:r>
            <a:r>
              <a:rPr lang="en-US" b="1" dirty="0"/>
              <a:t>used interchangeably </a:t>
            </a:r>
          </a:p>
          <a:p>
            <a:endParaRPr lang="en-US" dirty="0"/>
          </a:p>
          <a:p>
            <a:r>
              <a:rPr lang="en-US" dirty="0"/>
              <a:t>We need to keep them </a:t>
            </a:r>
            <a:r>
              <a:rPr lang="en-US" b="1" dirty="0"/>
              <a:t>separate and unique</a:t>
            </a:r>
          </a:p>
          <a:p>
            <a:pPr marL="0" indent="0">
              <a:buNone/>
            </a:pPr>
            <a:endParaRPr lang="en-US" b="1" dirty="0"/>
          </a:p>
        </p:txBody>
      </p:sp>
      <p:sp>
        <p:nvSpPr>
          <p:cNvPr id="5" name="Slide Number Placeholder 4">
            <a:extLst>
              <a:ext uri="{FF2B5EF4-FFF2-40B4-BE49-F238E27FC236}">
                <a16:creationId xmlns:a16="http://schemas.microsoft.com/office/drawing/2014/main" id="{B4D84DB7-1E2E-4342-9A3B-5839F1BA6AAF}"/>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9CEF36DE-FD87-B647-99FE-A9DD419AB2F6}" type="slidenum">
              <a:rPr lang="en-US" sz="6600">
                <a:solidFill>
                  <a:srgbClr val="FFFFFF"/>
                </a:solidFill>
              </a:rPr>
              <a:pPr>
                <a:lnSpc>
                  <a:spcPct val="90000"/>
                </a:lnSpc>
                <a:spcAft>
                  <a:spcPts val="600"/>
                </a:spcAft>
              </a:pPr>
              <a:t>2</a:t>
            </a:fld>
            <a:endParaRPr lang="en-US" sz="6600">
              <a:solidFill>
                <a:srgbClr val="FFFFFF"/>
              </a:solidFill>
            </a:endParaRPr>
          </a:p>
        </p:txBody>
      </p:sp>
    </p:spTree>
    <p:extLst>
      <p:ext uri="{BB962C8B-B14F-4D97-AF65-F5344CB8AC3E}">
        <p14:creationId xmlns:p14="http://schemas.microsoft.com/office/powerpoint/2010/main" val="333955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454D-C67F-DFB1-138C-FF2794265AD0}"/>
              </a:ext>
            </a:extLst>
          </p:cNvPr>
          <p:cNvSpPr>
            <a:spLocks noGrp="1"/>
          </p:cNvSpPr>
          <p:nvPr>
            <p:ph type="title"/>
          </p:nvPr>
        </p:nvSpPr>
        <p:spPr>
          <a:xfrm>
            <a:off x="839788" y="365126"/>
            <a:ext cx="10515600" cy="823912"/>
          </a:xfrm>
        </p:spPr>
        <p:txBody>
          <a:bodyPr/>
          <a:lstStyle/>
          <a:p>
            <a:pPr algn="ctr"/>
            <a:r>
              <a:rPr lang="en-US" dirty="0"/>
              <a:t>What’s the difference?</a:t>
            </a:r>
          </a:p>
        </p:txBody>
      </p:sp>
      <p:sp>
        <p:nvSpPr>
          <p:cNvPr id="6" name="Text Placeholder 5">
            <a:extLst>
              <a:ext uri="{FF2B5EF4-FFF2-40B4-BE49-F238E27FC236}">
                <a16:creationId xmlns:a16="http://schemas.microsoft.com/office/drawing/2014/main" id="{65D9548D-97BC-C2DB-889A-ADC3282F1D97}"/>
              </a:ext>
            </a:extLst>
          </p:cNvPr>
          <p:cNvSpPr>
            <a:spLocks noGrp="1"/>
          </p:cNvSpPr>
          <p:nvPr>
            <p:ph type="body" idx="1"/>
          </p:nvPr>
        </p:nvSpPr>
        <p:spPr>
          <a:xfrm>
            <a:off x="839788" y="1190096"/>
            <a:ext cx="5157787" cy="660400"/>
          </a:xfrm>
        </p:spPr>
        <p:txBody>
          <a:bodyPr>
            <a:normAutofit/>
          </a:bodyPr>
          <a:lstStyle/>
          <a:p>
            <a:pPr algn="ctr"/>
            <a:r>
              <a:rPr lang="en-US" sz="2800" dirty="0"/>
              <a:t>Accommodations</a:t>
            </a:r>
            <a:r>
              <a:rPr lang="en-US" dirty="0"/>
              <a:t>	</a:t>
            </a:r>
          </a:p>
        </p:txBody>
      </p:sp>
      <p:graphicFrame>
        <p:nvGraphicFramePr>
          <p:cNvPr id="11" name="Content Placeholder 6">
            <a:extLst>
              <a:ext uri="{FF2B5EF4-FFF2-40B4-BE49-F238E27FC236}">
                <a16:creationId xmlns:a16="http://schemas.microsoft.com/office/drawing/2014/main" id="{76F8F453-DD00-1B52-F558-85AC101F0828}"/>
              </a:ext>
            </a:extLst>
          </p:cNvPr>
          <p:cNvGraphicFramePr>
            <a:graphicFrameLocks noGrp="1"/>
          </p:cNvGraphicFramePr>
          <p:nvPr>
            <p:ph sz="half" idx="2"/>
            <p:extLst>
              <p:ext uri="{D42A27DB-BD31-4B8C-83A1-F6EECF244321}">
                <p14:modId xmlns:p14="http://schemas.microsoft.com/office/powerpoint/2010/main" val="3689979258"/>
              </p:ext>
            </p:extLst>
          </p:nvPr>
        </p:nvGraphicFramePr>
        <p:xfrm>
          <a:off x="839788" y="2017183"/>
          <a:ext cx="5157787" cy="4172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a:extLst>
              <a:ext uri="{FF2B5EF4-FFF2-40B4-BE49-F238E27FC236}">
                <a16:creationId xmlns:a16="http://schemas.microsoft.com/office/drawing/2014/main" id="{A4F21F9F-94C8-F6BB-F8C3-0907D17BC3FD}"/>
              </a:ext>
            </a:extLst>
          </p:cNvPr>
          <p:cNvSpPr>
            <a:spLocks noGrp="1"/>
          </p:cNvSpPr>
          <p:nvPr>
            <p:ph type="body" sz="quarter" idx="3"/>
          </p:nvPr>
        </p:nvSpPr>
        <p:spPr>
          <a:xfrm>
            <a:off x="6169024" y="1189038"/>
            <a:ext cx="5183188" cy="660400"/>
          </a:xfrm>
        </p:spPr>
        <p:txBody>
          <a:bodyPr>
            <a:normAutofit/>
          </a:bodyPr>
          <a:lstStyle/>
          <a:p>
            <a:pPr algn="ctr"/>
            <a:r>
              <a:rPr lang="en-US" sz="2800" dirty="0"/>
              <a:t>Modifications</a:t>
            </a:r>
          </a:p>
        </p:txBody>
      </p:sp>
      <p:sp>
        <p:nvSpPr>
          <p:cNvPr id="9" name="Content Placeholder 8">
            <a:extLst>
              <a:ext uri="{FF2B5EF4-FFF2-40B4-BE49-F238E27FC236}">
                <a16:creationId xmlns:a16="http://schemas.microsoft.com/office/drawing/2014/main" id="{F8D99AFB-D882-F818-2A03-E8178EE07757}"/>
              </a:ext>
            </a:extLst>
          </p:cNvPr>
          <p:cNvSpPr>
            <a:spLocks noGrp="1"/>
          </p:cNvSpPr>
          <p:nvPr>
            <p:ph sz="quarter" idx="4"/>
          </p:nvPr>
        </p:nvSpPr>
        <p:spPr>
          <a:xfrm>
            <a:off x="6172200" y="2012950"/>
            <a:ext cx="5183188" cy="4176713"/>
          </a:xfrm>
        </p:spPr>
        <p:txBody>
          <a:bodyPr>
            <a:normAutofit/>
          </a:bodyPr>
          <a:lstStyle/>
          <a:p>
            <a:r>
              <a:rPr lang="en-US" sz="2000" dirty="0"/>
              <a:t>Changes to approaches, curriculum, measurement, setting, or personnel</a:t>
            </a:r>
          </a:p>
          <a:p>
            <a:endParaRPr lang="en-US" sz="2000" dirty="0"/>
          </a:p>
          <a:p>
            <a:r>
              <a:rPr lang="en-US" sz="2000" dirty="0"/>
              <a:t>Differ significantly in frequency, duration, intensity from those provided to grade and age-level peers</a:t>
            </a:r>
          </a:p>
          <a:p>
            <a:endParaRPr lang="en-US" sz="2000" dirty="0"/>
          </a:p>
          <a:p>
            <a:r>
              <a:rPr lang="en-US" sz="2000" dirty="0"/>
              <a:t>Provided by or overseen by someone with a special license</a:t>
            </a:r>
          </a:p>
          <a:p>
            <a:pPr marL="0" indent="0">
              <a:buNone/>
            </a:pPr>
            <a:endParaRPr lang="en-US" sz="2000" dirty="0"/>
          </a:p>
          <a:p>
            <a:r>
              <a:rPr lang="en-US" sz="2000" dirty="0"/>
              <a:t>Determined for specific students on case-by-case basis</a:t>
            </a:r>
          </a:p>
        </p:txBody>
      </p:sp>
      <p:sp>
        <p:nvSpPr>
          <p:cNvPr id="4" name="Footer Placeholder 3">
            <a:extLst>
              <a:ext uri="{FF2B5EF4-FFF2-40B4-BE49-F238E27FC236}">
                <a16:creationId xmlns:a16="http://schemas.microsoft.com/office/drawing/2014/main" id="{A5616EA1-F513-C701-3D61-B54966C6B53B}"/>
              </a:ext>
            </a:extLst>
          </p:cNvPr>
          <p:cNvSpPr>
            <a:spLocks noGrp="1"/>
          </p:cNvSpPr>
          <p:nvPr>
            <p:ph type="ftr" sz="quarter" idx="11"/>
          </p:nvPr>
        </p:nvSpPr>
        <p:spPr/>
        <p:txBody>
          <a:bodyPr/>
          <a:lstStyle/>
          <a:p>
            <a:r>
              <a:rPr lang="en-US"/>
              <a:t>©️ Allan Blume</a:t>
            </a:r>
          </a:p>
        </p:txBody>
      </p:sp>
      <p:sp>
        <p:nvSpPr>
          <p:cNvPr id="5" name="Slide Number Placeholder 4">
            <a:extLst>
              <a:ext uri="{FF2B5EF4-FFF2-40B4-BE49-F238E27FC236}">
                <a16:creationId xmlns:a16="http://schemas.microsoft.com/office/drawing/2014/main" id="{6A717177-335F-CE42-050B-D496902D0FE8}"/>
              </a:ext>
            </a:extLst>
          </p:cNvPr>
          <p:cNvSpPr>
            <a:spLocks noGrp="1"/>
          </p:cNvSpPr>
          <p:nvPr>
            <p:ph type="sldNum" sz="quarter" idx="12"/>
          </p:nvPr>
        </p:nvSpPr>
        <p:spPr/>
        <p:txBody>
          <a:bodyPr/>
          <a:lstStyle/>
          <a:p>
            <a:fld id="{9CEF36DE-FD87-B647-99FE-A9DD419AB2F6}" type="slidenum">
              <a:rPr lang="en-US" smtClean="0"/>
              <a:t>3</a:t>
            </a:fld>
            <a:endParaRPr lang="en-US"/>
          </a:p>
        </p:txBody>
      </p:sp>
    </p:spTree>
    <p:extLst>
      <p:ext uri="{BB962C8B-B14F-4D97-AF65-F5344CB8AC3E}">
        <p14:creationId xmlns:p14="http://schemas.microsoft.com/office/powerpoint/2010/main" val="345115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4BD9F14C-9D8B-BB42-A8CA-A6A44CAB9C0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dgm id="{EE24B99C-6700-074D-95F9-2735468987C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graphicEl>
                                              <a:dgm id="{DFA3EA8C-A466-3441-9506-84DE76E2155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graphicEl>
                                              <a:dgm id="{ACCB3425-BD8A-A644-8932-6D930374BE6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ED8D62FA-4E0C-E846-9187-653B5E994E4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graphicEl>
                                              <a:dgm id="{BF211D9F-428D-294D-AADD-B3D30BD6B0E6}"/>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graphicEl>
                                              <a:dgm id="{968C386D-EE81-D246-8112-17C50D2D2E6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graphicEl>
                                              <a:dgm id="{CBB49555-F47D-2C42-979E-5E700B50DE4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0ABAC1-8601-69D3-04D9-DD6BB476DF31}"/>
              </a:ext>
            </a:extLst>
          </p:cNvPr>
          <p:cNvPicPr>
            <a:picLocks noChangeAspect="1"/>
          </p:cNvPicPr>
          <p:nvPr/>
        </p:nvPicPr>
        <p:blipFill rotWithShape="1">
          <a:blip r:embed="rId2">
            <a:alphaModFix amt="50000"/>
          </a:blip>
          <a:srcRect t="1747"/>
          <a:stretch/>
        </p:blipFill>
        <p:spPr>
          <a:xfrm>
            <a:off x="20" y="1"/>
            <a:ext cx="12191980" cy="6857999"/>
          </a:xfrm>
          <a:prstGeom prst="rect">
            <a:avLst/>
          </a:prstGeom>
        </p:spPr>
      </p:pic>
      <p:sp>
        <p:nvSpPr>
          <p:cNvPr id="6" name="Title 5">
            <a:extLst>
              <a:ext uri="{FF2B5EF4-FFF2-40B4-BE49-F238E27FC236}">
                <a16:creationId xmlns:a16="http://schemas.microsoft.com/office/drawing/2014/main" id="{DE60A0B5-4CC2-5627-25EA-B7F68C9955F0}"/>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Accommodations</a:t>
            </a:r>
          </a:p>
        </p:txBody>
      </p:sp>
      <p:sp>
        <p:nvSpPr>
          <p:cNvPr id="4" name="Footer Placeholder 3">
            <a:extLst>
              <a:ext uri="{FF2B5EF4-FFF2-40B4-BE49-F238E27FC236}">
                <a16:creationId xmlns:a16="http://schemas.microsoft.com/office/drawing/2014/main" id="{467865CD-4165-CE45-B73B-547513AD0D2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 Allan Blume</a:t>
            </a:r>
          </a:p>
        </p:txBody>
      </p:sp>
      <p:sp>
        <p:nvSpPr>
          <p:cNvPr id="5" name="Slide Number Placeholder 4">
            <a:extLst>
              <a:ext uri="{FF2B5EF4-FFF2-40B4-BE49-F238E27FC236}">
                <a16:creationId xmlns:a16="http://schemas.microsoft.com/office/drawing/2014/main" id="{BDA58DD6-8762-66BC-3394-23CC0E4E6507}"/>
              </a:ext>
            </a:extLst>
          </p:cNvPr>
          <p:cNvSpPr>
            <a:spLocks noGrp="1"/>
          </p:cNvSpPr>
          <p:nvPr>
            <p:ph type="sldNum" sz="quarter" idx="12"/>
          </p:nvPr>
        </p:nvSpPr>
        <p:spPr>
          <a:xfrm>
            <a:off x="8610600" y="6356350"/>
            <a:ext cx="2743200" cy="365125"/>
          </a:xfrm>
        </p:spPr>
        <p:txBody>
          <a:bodyPr>
            <a:normAutofit/>
          </a:bodyPr>
          <a:lstStyle/>
          <a:p>
            <a:pPr>
              <a:spcAft>
                <a:spcPts val="600"/>
              </a:spcAft>
            </a:pPr>
            <a:fld id="{9CEF36DE-FD87-B647-99FE-A9DD419AB2F6}" type="slidenum">
              <a:rPr lang="en-US">
                <a:solidFill>
                  <a:srgbClr val="FFFFFF"/>
                </a:solidFill>
              </a:rPr>
              <a:pPr>
                <a:spcAft>
                  <a:spcPts val="600"/>
                </a:spcAft>
              </a:pPr>
              <a:t>4</a:t>
            </a:fld>
            <a:endParaRPr lang="en-US">
              <a:solidFill>
                <a:srgbClr val="FFFFFF"/>
              </a:solidFill>
            </a:endParaRPr>
          </a:p>
        </p:txBody>
      </p:sp>
    </p:spTree>
    <p:extLst>
      <p:ext uri="{BB962C8B-B14F-4D97-AF65-F5344CB8AC3E}">
        <p14:creationId xmlns:p14="http://schemas.microsoft.com/office/powerpoint/2010/main" val="380306496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5A0AC3-A531-5114-951F-370122649B77}"/>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3600" kern="1200" dirty="0">
                <a:solidFill>
                  <a:schemeClr val="tx1"/>
                </a:solidFill>
                <a:latin typeface="+mj-lt"/>
                <a:ea typeface="+mj-ea"/>
                <a:cs typeface="+mj-cs"/>
              </a:rPr>
              <a:t>What accommodations look like now:</a:t>
            </a: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Graphical user interface, text, application, Word&#10;&#10;Description automatically generated">
            <a:extLst>
              <a:ext uri="{FF2B5EF4-FFF2-40B4-BE49-F238E27FC236}">
                <a16:creationId xmlns:a16="http://schemas.microsoft.com/office/drawing/2014/main" id="{264F4125-B27C-4EF7-9F6D-FE87684DA6DF}"/>
              </a:ext>
            </a:extLst>
          </p:cNvPr>
          <p:cNvPicPr>
            <a:picLocks noGrp="1" noChangeAspect="1"/>
          </p:cNvPicPr>
          <p:nvPr>
            <p:ph idx="1"/>
          </p:nvPr>
        </p:nvPicPr>
        <p:blipFill>
          <a:blip r:embed="rId2"/>
          <a:stretch>
            <a:fillRect/>
          </a:stretch>
        </p:blipFill>
        <p:spPr>
          <a:xfrm>
            <a:off x="4329665" y="531876"/>
            <a:ext cx="7214616" cy="5824474"/>
          </a:xfrm>
          <a:prstGeom prst="rect">
            <a:avLst/>
          </a:prstGeom>
        </p:spPr>
      </p:pic>
      <p:sp>
        <p:nvSpPr>
          <p:cNvPr id="4" name="Footer Placeholder 3">
            <a:extLst>
              <a:ext uri="{FF2B5EF4-FFF2-40B4-BE49-F238E27FC236}">
                <a16:creationId xmlns:a16="http://schemas.microsoft.com/office/drawing/2014/main" id="{B03A8FDB-1926-A03F-9EE7-9D3B25ADAFC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 Allan Blume</a:t>
            </a:r>
          </a:p>
        </p:txBody>
      </p:sp>
      <p:sp>
        <p:nvSpPr>
          <p:cNvPr id="5" name="Slide Number Placeholder 4">
            <a:extLst>
              <a:ext uri="{FF2B5EF4-FFF2-40B4-BE49-F238E27FC236}">
                <a16:creationId xmlns:a16="http://schemas.microsoft.com/office/drawing/2014/main" id="{3D05C1A8-F923-1CA2-1D65-C556F734E12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CEF36DE-FD87-B647-99FE-A9DD419AB2F6}" type="slidenum">
              <a:rPr lang="en-US" smtClean="0"/>
              <a:pPr>
                <a:spcAft>
                  <a:spcPts val="600"/>
                </a:spcAft>
              </a:pPr>
              <a:t>5</a:t>
            </a:fld>
            <a:endParaRPr lang="en-US"/>
          </a:p>
        </p:txBody>
      </p:sp>
      <p:sp>
        <p:nvSpPr>
          <p:cNvPr id="8" name="Right Arrow 7">
            <a:extLst>
              <a:ext uri="{FF2B5EF4-FFF2-40B4-BE49-F238E27FC236}">
                <a16:creationId xmlns:a16="http://schemas.microsoft.com/office/drawing/2014/main" id="{B1F5E788-E772-E77C-1A6E-405DEF73E301}"/>
              </a:ext>
            </a:extLst>
          </p:cNvPr>
          <p:cNvSpPr/>
          <p:nvPr/>
        </p:nvSpPr>
        <p:spPr>
          <a:xfrm>
            <a:off x="3898373" y="5267459"/>
            <a:ext cx="1639542" cy="360609"/>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33F06AF-1173-6F52-1C10-304CE00F6B54}"/>
              </a:ext>
            </a:extLst>
          </p:cNvPr>
          <p:cNvSpPr txBox="1"/>
          <p:nvPr/>
        </p:nvSpPr>
        <p:spPr>
          <a:xfrm>
            <a:off x="1345062" y="4959431"/>
            <a:ext cx="2693538" cy="1200329"/>
          </a:xfrm>
          <a:prstGeom prst="rect">
            <a:avLst/>
          </a:prstGeom>
          <a:solidFill>
            <a:schemeClr val="bg2"/>
          </a:solidFill>
        </p:spPr>
        <p:txBody>
          <a:bodyPr wrap="square" rtlCol="0">
            <a:spAutoFit/>
          </a:bodyPr>
          <a:lstStyle/>
          <a:p>
            <a:r>
              <a:rPr lang="en-US" dirty="0"/>
              <a:t>Accommodation section is open-ended.  Consider using the four categories here.</a:t>
            </a:r>
          </a:p>
        </p:txBody>
      </p:sp>
    </p:spTree>
    <p:extLst>
      <p:ext uri="{BB962C8B-B14F-4D97-AF65-F5344CB8AC3E}">
        <p14:creationId xmlns:p14="http://schemas.microsoft.com/office/powerpoint/2010/main" val="2674101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6900" y="1188637"/>
            <a:ext cx="3152097" cy="4480726"/>
          </a:xfrm>
        </p:spPr>
        <p:txBody>
          <a:bodyPr>
            <a:normAutofit/>
          </a:bodyPr>
          <a:lstStyle/>
          <a:p>
            <a:pPr algn="r"/>
            <a:r>
              <a:rPr lang="en-US" sz="3100" b="1">
                <a:latin typeface="Calibri" panose="020F0502020204030204" pitchFamily="34" charset="0"/>
                <a:cs typeface="Calibri" panose="020F0502020204030204" pitchFamily="34" charset="0"/>
              </a:rPr>
              <a:t>Accommodations</a:t>
            </a:r>
          </a:p>
        </p:txBody>
      </p:sp>
      <p:sp>
        <p:nvSpPr>
          <p:cNvPr id="4" name="Footer Placeholder 3"/>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en-US" sz="1150">
                <a:solidFill>
                  <a:schemeClr val="tx1">
                    <a:lumMod val="85000"/>
                    <a:lumOff val="15000"/>
                  </a:schemeClr>
                </a:solidFill>
              </a:rPr>
              <a:t>©️ Allan S Blume </a:t>
            </a:r>
          </a:p>
        </p:txBody>
      </p:sp>
      <p:sp>
        <p:nvSpPr>
          <p:cNvPr id="23" name="Right Triangle 2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232" y="623275"/>
            <a:ext cx="6896595"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0232" y="623274"/>
            <a:ext cx="6896595" cy="5607881"/>
          </a:xfrm>
        </p:spPr>
        <p:txBody>
          <a:bodyPr anchor="ctr">
            <a:noAutofit/>
          </a:bodyPr>
          <a:lstStyle/>
          <a:p>
            <a:r>
              <a:rPr lang="en-US" sz="2000" dirty="0">
                <a:latin typeface="Calibri" panose="020F0502020204030204" pitchFamily="34" charset="0"/>
                <a:cs typeface="Calibri" panose="020F0502020204030204" pitchFamily="34" charset="0"/>
              </a:rPr>
              <a:t>All educators have a role with accommodations</a:t>
            </a:r>
          </a:p>
          <a:p>
            <a:pPr marL="0" indent="0">
              <a:buNone/>
            </a:pP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Are accommodations the responsibility of special education just because they are special education document?</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No!</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That does not mean that accommodations are special education.</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Who can provide accommodations?</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Anyone!</a:t>
            </a:r>
          </a:p>
        </p:txBody>
      </p:sp>
      <p:sp>
        <p:nvSpPr>
          <p:cNvPr id="5" name="Slide Number Placeholder 4"/>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3E0968D3-1969-C94E-A03E-AF5DA13EED0B}" type="slidenum">
              <a:rPr lang="en-US" sz="6600">
                <a:solidFill>
                  <a:srgbClr val="FFFFFF"/>
                </a:solidFill>
              </a:rPr>
              <a:pPr>
                <a:lnSpc>
                  <a:spcPct val="90000"/>
                </a:lnSpc>
                <a:spcAft>
                  <a:spcPts val="600"/>
                </a:spcAft>
              </a:pPr>
              <a:t>6</a:t>
            </a:fld>
            <a:endParaRPr lang="en-US" sz="6600">
              <a:solidFill>
                <a:srgbClr val="FFFFFF"/>
              </a:solidFill>
            </a:endParaRPr>
          </a:p>
        </p:txBody>
      </p:sp>
    </p:spTree>
    <p:extLst>
      <p:ext uri="{BB962C8B-B14F-4D97-AF65-F5344CB8AC3E}">
        <p14:creationId xmlns:p14="http://schemas.microsoft.com/office/powerpoint/2010/main" val="177599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ctr"/>
            <a:r>
              <a:rPr lang="en-US" sz="2800" b="1" dirty="0">
                <a:solidFill>
                  <a:srgbClr val="FFFFFF"/>
                </a:solidFill>
                <a:latin typeface="Calibri" panose="020F0502020204030204" pitchFamily="34" charset="0"/>
                <a:cs typeface="Calibri" panose="020F0502020204030204" pitchFamily="34" charset="0"/>
              </a:rPr>
              <a:t>Accommodations for anyone</a:t>
            </a:r>
            <a:br>
              <a:rPr lang="en-US" sz="2800" b="1" dirty="0">
                <a:solidFill>
                  <a:srgbClr val="FFFFFF"/>
                </a:solidFill>
                <a:latin typeface="Calibri" panose="020F0502020204030204" pitchFamily="34" charset="0"/>
                <a:cs typeface="Calibri" panose="020F0502020204030204" pitchFamily="34" charset="0"/>
              </a:rPr>
            </a:br>
            <a:r>
              <a:rPr lang="en-US" sz="2800" b="1" dirty="0">
                <a:solidFill>
                  <a:srgbClr val="FFFFFF"/>
                </a:solidFill>
                <a:latin typeface="Calibri" panose="020F0502020204030204" pitchFamily="34" charset="0"/>
                <a:cs typeface="Calibri" panose="020F0502020204030204" pitchFamily="34" charset="0"/>
              </a:rPr>
              <a:t>Reading Public Schools</a:t>
            </a:r>
            <a:br>
              <a:rPr lang="en-US" sz="2800" b="1" dirty="0">
                <a:solidFill>
                  <a:srgbClr val="FFFFFF"/>
                </a:solidFill>
                <a:latin typeface="Calibri" panose="020F0502020204030204" pitchFamily="34" charset="0"/>
                <a:cs typeface="Calibri" panose="020F0502020204030204" pitchFamily="34" charset="0"/>
              </a:rPr>
            </a:br>
            <a:r>
              <a:rPr lang="en-US" sz="2800" b="1" dirty="0">
                <a:solidFill>
                  <a:srgbClr val="FFFFFF"/>
                </a:solidFill>
                <a:latin typeface="Calibri" panose="020F0502020204030204" pitchFamily="34" charset="0"/>
                <a:cs typeface="Calibri" panose="020F0502020204030204" pitchFamily="34" charset="0"/>
              </a:rPr>
              <a:t>District Curriculum Accommodation Plan</a:t>
            </a:r>
          </a:p>
        </p:txBody>
      </p:sp>
      <p:sp>
        <p:nvSpPr>
          <p:cNvPr id="3" name="Footer Placeholder 2"/>
          <p:cNvSpPr>
            <a:spLocks noGrp="1"/>
          </p:cNvSpPr>
          <p:nvPr>
            <p:ph type="ftr" sz="quarter" idx="11"/>
          </p:nvPr>
        </p:nvSpPr>
        <p:spPr>
          <a:xfrm rot="5400000">
            <a:off x="-1828800" y="1984248"/>
            <a:ext cx="4114800" cy="365125"/>
          </a:xfrm>
        </p:spPr>
        <p:txBody>
          <a:bodyPr>
            <a:normAutofit/>
          </a:bodyPr>
          <a:lstStyle/>
          <a:p>
            <a:pPr algn="l">
              <a:spcAft>
                <a:spcPts val="600"/>
              </a:spcAft>
            </a:pPr>
            <a:r>
              <a:rPr lang="en-US" sz="1100">
                <a:solidFill>
                  <a:srgbClr val="FFFFFF"/>
                </a:solidFill>
              </a:rPr>
              <a:t>©️ Allan S Blume </a:t>
            </a:r>
          </a:p>
        </p:txBody>
      </p:sp>
      <p:sp>
        <p:nvSpPr>
          <p:cNvPr id="5" name="Content Placeholder 4"/>
          <p:cNvSpPr>
            <a:spLocks noGrp="1"/>
          </p:cNvSpPr>
          <p:nvPr>
            <p:ph sz="quarter" idx="4294967295"/>
          </p:nvPr>
        </p:nvSpPr>
        <p:spPr>
          <a:xfrm>
            <a:off x="4810259" y="649480"/>
            <a:ext cx="6555347" cy="5546047"/>
          </a:xfrm>
          <a:prstGeom prst="rect">
            <a:avLst/>
          </a:prstGeom>
        </p:spPr>
        <p:txBody>
          <a:bodyPr anchor="ctr">
            <a:normAutofit/>
          </a:bodyPr>
          <a:lstStyle/>
          <a:p>
            <a:r>
              <a:rPr lang="en-US" sz="2400" i="1" dirty="0">
                <a:latin typeface="Calibri" panose="020F0502020204030204" pitchFamily="34" charset="0"/>
                <a:cs typeface="Calibri" panose="020F0502020204030204" pitchFamily="34" charset="0"/>
              </a:rPr>
              <a:t>All staff may provide individual accommodations to students on an as-needed basis and specific to the content or situation </a:t>
            </a:r>
          </a:p>
          <a:p>
            <a:endParaRPr lang="en-US" sz="2400" i="1" dirty="0">
              <a:latin typeface="Calibri" panose="020F0502020204030204" pitchFamily="34" charset="0"/>
              <a:cs typeface="Calibri" panose="020F0502020204030204" pitchFamily="34" charset="0"/>
            </a:endParaRPr>
          </a:p>
          <a:p>
            <a:r>
              <a:rPr lang="en-US" sz="2400" i="1" dirty="0">
                <a:latin typeface="Calibri" panose="020F0502020204030204" pitchFamily="34" charset="0"/>
                <a:cs typeface="Calibri" panose="020F0502020204030204" pitchFamily="34" charset="0"/>
              </a:rPr>
              <a:t>While it lists best practices, sample strategies and other actions from which the teachers and collaborating staff may select for appropriate accommodations for individual students, in no way does the DCAP limit the accommodations that staff may choose to implement in order to meet a student’s needs. </a:t>
            </a:r>
          </a:p>
          <a:p>
            <a:endParaRPr lang="en-US" sz="2000" i="1" dirty="0">
              <a:latin typeface="Calibri" panose="020F0502020204030204" pitchFamily="34" charset="0"/>
              <a:cs typeface="Calibri" panose="020F0502020204030204" pitchFamily="34" charset="0"/>
            </a:endParaRPr>
          </a:p>
          <a:p>
            <a:pPr marL="0" indent="0">
              <a:buNone/>
            </a:pPr>
            <a:r>
              <a:rPr lang="en-US" sz="2000" b="1" i="1" dirty="0">
                <a:latin typeface="Calibri" panose="020F0502020204030204" pitchFamily="34" charset="0"/>
                <a:cs typeface="Calibri" panose="020F0502020204030204" pitchFamily="34" charset="0"/>
              </a:rPr>
              <a:t>From Reading Public Schools DCAP, Page 4, </a:t>
            </a:r>
            <a:r>
              <a:rPr lang="en-US" sz="2000" b="1" i="1" dirty="0">
                <a:latin typeface="Calibri" panose="020F0502020204030204" pitchFamily="34" charset="0"/>
                <a:cs typeface="Calibri" panose="020F0502020204030204" pitchFamily="34" charset="0"/>
                <a:hlinkClick r:id="rId3"/>
              </a:rPr>
              <a:t>https://www.reading.k12.ma.us/files/5614/8546/0366/DCAP.PDF</a:t>
            </a:r>
            <a:endParaRPr lang="en-US" sz="2000" b="1"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11704320" y="6455664"/>
            <a:ext cx="448056" cy="365125"/>
          </a:xfrm>
        </p:spPr>
        <p:txBody>
          <a:bodyPr>
            <a:normAutofit/>
          </a:bodyPr>
          <a:lstStyle/>
          <a:p>
            <a:pPr>
              <a:spcAft>
                <a:spcPts val="600"/>
              </a:spcAft>
            </a:pPr>
            <a:fld id="{5B4358C1-D24B-3843-8E20-ED90F1BD6513}" type="slidenum">
              <a:rPr lang="en-US" sz="1100">
                <a:solidFill>
                  <a:schemeClr val="tx1">
                    <a:lumMod val="50000"/>
                    <a:lumOff val="50000"/>
                  </a:schemeClr>
                </a:solidFill>
              </a:rPr>
              <a:pPr>
                <a:spcAft>
                  <a:spcPts val="600"/>
                </a:spcAft>
              </a:pPr>
              <a:t>7</a:t>
            </a:fld>
            <a:endParaRPr lang="en-US" sz="1100">
              <a:solidFill>
                <a:schemeClr val="tx1">
                  <a:lumMod val="50000"/>
                  <a:lumOff val="50000"/>
                </a:schemeClr>
              </a:solidFill>
            </a:endParaRPr>
          </a:p>
        </p:txBody>
      </p:sp>
    </p:spTree>
    <p:extLst>
      <p:ext uri="{BB962C8B-B14F-4D97-AF65-F5344CB8AC3E}">
        <p14:creationId xmlns:p14="http://schemas.microsoft.com/office/powerpoint/2010/main" val="330006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DA94-03B2-4E4D-9774-1D2AF0AB2865}"/>
              </a:ext>
            </a:extLst>
          </p:cNvPr>
          <p:cNvSpPr>
            <a:spLocks noGrp="1"/>
          </p:cNvSpPr>
          <p:nvPr>
            <p:ph type="title"/>
          </p:nvPr>
        </p:nvSpPr>
        <p:spPr>
          <a:xfrm>
            <a:off x="838200" y="963877"/>
            <a:ext cx="3494362" cy="4930246"/>
          </a:xfrm>
          <a:solidFill>
            <a:schemeClr val="accent2"/>
          </a:solidFill>
        </p:spPr>
        <p:txBody>
          <a:bodyPr>
            <a:normAutofit/>
          </a:bodyPr>
          <a:lstStyle/>
          <a:p>
            <a:pPr algn="ctr"/>
            <a:r>
              <a:rPr lang="en-US" dirty="0"/>
              <a:t>What is a DCAP?</a:t>
            </a:r>
          </a:p>
        </p:txBody>
      </p:sp>
      <p:sp>
        <p:nvSpPr>
          <p:cNvPr id="3" name="Content Placeholder 2">
            <a:extLst>
              <a:ext uri="{FF2B5EF4-FFF2-40B4-BE49-F238E27FC236}">
                <a16:creationId xmlns:a16="http://schemas.microsoft.com/office/drawing/2014/main" id="{D5AFE1F7-CE92-1248-A203-1A346CAC6037}"/>
              </a:ext>
            </a:extLst>
          </p:cNvPr>
          <p:cNvSpPr>
            <a:spLocks noGrp="1"/>
          </p:cNvSpPr>
          <p:nvPr>
            <p:ph idx="1"/>
          </p:nvPr>
        </p:nvSpPr>
        <p:spPr>
          <a:xfrm>
            <a:off x="4976031" y="963877"/>
            <a:ext cx="6377769" cy="4930246"/>
          </a:xfrm>
        </p:spPr>
        <p:txBody>
          <a:bodyPr anchor="ctr">
            <a:normAutofit/>
          </a:bodyPr>
          <a:lstStyle/>
          <a:p>
            <a:r>
              <a:rPr lang="en-US" sz="2400" dirty="0"/>
              <a:t>Document that identifies accommodations that ANY educator could provide to ANY student </a:t>
            </a:r>
          </a:p>
          <a:p>
            <a:pPr marL="0" indent="0">
              <a:buNone/>
            </a:pPr>
            <a:endParaRPr lang="en-US" sz="2400" dirty="0"/>
          </a:p>
          <a:p>
            <a:r>
              <a:rPr lang="en-US" sz="2400" dirty="0"/>
              <a:t>Every district in MA is required to have a District Curriculum Accommodation Plan</a:t>
            </a:r>
          </a:p>
          <a:p>
            <a:pPr marL="0" indent="0">
              <a:buNone/>
            </a:pPr>
            <a:endParaRPr lang="en-US" sz="2400" dirty="0"/>
          </a:p>
          <a:p>
            <a:r>
              <a:rPr lang="en-US" sz="2400" dirty="0"/>
              <a:t>Look at your district’s DCAP (it can sometimes be difficult to locate)</a:t>
            </a:r>
          </a:p>
          <a:p>
            <a:pPr lvl="1"/>
            <a:r>
              <a:rPr lang="en-US" sz="2000" dirty="0"/>
              <a:t>On your school’s website</a:t>
            </a:r>
          </a:p>
          <a:p>
            <a:pPr marL="457200" lvl="1" indent="0">
              <a:buNone/>
            </a:pPr>
            <a:r>
              <a:rPr lang="en-US" sz="2000" b="1" dirty="0"/>
              <a:t>Or</a:t>
            </a:r>
          </a:p>
          <a:p>
            <a:pPr lvl="1"/>
            <a:r>
              <a:rPr lang="en-US" sz="2000" dirty="0"/>
              <a:t>Use a search engine and type in: District Curriculum Accommodation Plan, (name of your district)</a:t>
            </a:r>
          </a:p>
        </p:txBody>
      </p:sp>
      <p:sp>
        <p:nvSpPr>
          <p:cNvPr id="4" name="Footer Placeholder 3">
            <a:extLst>
              <a:ext uri="{FF2B5EF4-FFF2-40B4-BE49-F238E27FC236}">
                <a16:creationId xmlns:a16="http://schemas.microsoft.com/office/drawing/2014/main" id="{2BDFD9C5-E3BC-6644-8A80-B61233DF6438}"/>
              </a:ext>
            </a:extLst>
          </p:cNvPr>
          <p:cNvSpPr>
            <a:spLocks noGrp="1"/>
          </p:cNvSpPr>
          <p:nvPr>
            <p:ph type="ftr" sz="quarter" idx="11"/>
          </p:nvPr>
        </p:nvSpPr>
        <p:spPr>
          <a:xfrm>
            <a:off x="4976031" y="6033479"/>
            <a:ext cx="5259985" cy="365125"/>
          </a:xfrm>
        </p:spPr>
        <p:txBody>
          <a:bodyPr>
            <a:normAutofit/>
          </a:bodyPr>
          <a:lstStyle/>
          <a:p>
            <a:pPr algn="l">
              <a:spcAft>
                <a:spcPts val="600"/>
              </a:spcAft>
            </a:pPr>
            <a:r>
              <a:rPr lang="en-US" sz="1050">
                <a:solidFill>
                  <a:schemeClr val="tx1">
                    <a:alpha val="80000"/>
                  </a:schemeClr>
                </a:solidFill>
              </a:rPr>
              <a:t>©️ Allan S Blume </a:t>
            </a:r>
          </a:p>
        </p:txBody>
      </p:sp>
      <p:sp>
        <p:nvSpPr>
          <p:cNvPr id="5" name="Slide Number Placeholder 4">
            <a:extLst>
              <a:ext uri="{FF2B5EF4-FFF2-40B4-BE49-F238E27FC236}">
                <a16:creationId xmlns:a16="http://schemas.microsoft.com/office/drawing/2014/main" id="{C2E5149C-6697-5140-B7A6-3DE75022EDCF}"/>
              </a:ext>
            </a:extLst>
          </p:cNvPr>
          <p:cNvSpPr>
            <a:spLocks noGrp="1"/>
          </p:cNvSpPr>
          <p:nvPr>
            <p:ph type="sldNum" sz="quarter" idx="12"/>
          </p:nvPr>
        </p:nvSpPr>
        <p:spPr>
          <a:xfrm>
            <a:off x="10571516" y="6033479"/>
            <a:ext cx="782283" cy="365125"/>
          </a:xfrm>
        </p:spPr>
        <p:txBody>
          <a:bodyPr>
            <a:normAutofit/>
          </a:bodyPr>
          <a:lstStyle/>
          <a:p>
            <a:pPr>
              <a:spcAft>
                <a:spcPts val="600"/>
              </a:spcAft>
            </a:pPr>
            <a:fld id="{34B7E4EF-A1BD-40F4-AB7B-04F084DD991D}" type="slidenum">
              <a:rPr lang="en-US" sz="1050">
                <a:solidFill>
                  <a:schemeClr val="tx1">
                    <a:alpha val="80000"/>
                  </a:schemeClr>
                </a:solidFill>
              </a:rPr>
              <a:pPr>
                <a:spcAft>
                  <a:spcPts val="600"/>
                </a:spcAft>
              </a:pPr>
              <a:t>8</a:t>
            </a:fld>
            <a:endParaRPr lang="en-US" sz="1050">
              <a:solidFill>
                <a:schemeClr val="tx1">
                  <a:alpha val="80000"/>
                </a:schemeClr>
              </a:solidFill>
            </a:endParaRPr>
          </a:p>
        </p:txBody>
      </p:sp>
    </p:spTree>
    <p:extLst>
      <p:ext uri="{BB962C8B-B14F-4D97-AF65-F5344CB8AC3E}">
        <p14:creationId xmlns:p14="http://schemas.microsoft.com/office/powerpoint/2010/main" val="135235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C6BB93-1A1F-4F45-9B12-BC35A05DA9CC}"/>
              </a:ext>
            </a:extLst>
          </p:cNvPr>
          <p:cNvSpPr>
            <a:spLocks noGrp="1"/>
          </p:cNvSpPr>
          <p:nvPr>
            <p:ph type="title"/>
          </p:nvPr>
        </p:nvSpPr>
        <p:spPr>
          <a:xfrm>
            <a:off x="1006900" y="1188637"/>
            <a:ext cx="3152097" cy="4480726"/>
          </a:xfrm>
        </p:spPr>
        <p:txBody>
          <a:bodyPr>
            <a:normAutofit/>
          </a:bodyPr>
          <a:lstStyle/>
          <a:p>
            <a:pPr algn="ctr"/>
            <a:r>
              <a:rPr lang="en-US" sz="2800" dirty="0">
                <a:latin typeface="Calibri" panose="020F0502020204030204" pitchFamily="34" charset="0"/>
                <a:cs typeface="Calibri" panose="020F0502020204030204" pitchFamily="34" charset="0"/>
              </a:rPr>
              <a:t>ACCOMMODATIONS IN THE IEP</a:t>
            </a:r>
          </a:p>
        </p:txBody>
      </p:sp>
      <p:sp>
        <p:nvSpPr>
          <p:cNvPr id="4" name="Footer Placeholder 3">
            <a:extLst>
              <a:ext uri="{FF2B5EF4-FFF2-40B4-BE49-F238E27FC236}">
                <a16:creationId xmlns:a16="http://schemas.microsoft.com/office/drawing/2014/main" id="{12837161-A9C2-A44F-BBE1-915435551083}"/>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en-US" sz="1150">
                <a:solidFill>
                  <a:schemeClr val="tx1">
                    <a:lumMod val="85000"/>
                    <a:lumOff val="15000"/>
                  </a:schemeClr>
                </a:solidFill>
              </a:rPr>
              <a:t>©️ Allan Blume</a:t>
            </a:r>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232" y="623275"/>
            <a:ext cx="6896595"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08FE44-7A75-4940-959E-DE04E0EAA72A}"/>
              </a:ext>
            </a:extLst>
          </p:cNvPr>
          <p:cNvSpPr>
            <a:spLocks noGrp="1"/>
          </p:cNvSpPr>
          <p:nvPr>
            <p:ph idx="1"/>
          </p:nvPr>
        </p:nvSpPr>
        <p:spPr>
          <a:xfrm>
            <a:off x="5145531" y="1714979"/>
            <a:ext cx="4859775" cy="3428042"/>
          </a:xfrm>
        </p:spPr>
        <p:txBody>
          <a:bodyPr anchor="ctr">
            <a:normAutofit/>
          </a:bodyPr>
          <a:lstStyle/>
          <a:p>
            <a:pPr marL="0" indent="0">
              <a:buNone/>
            </a:pPr>
            <a:endParaRPr lang="en-US" sz="2200" dirty="0">
              <a:latin typeface="Calibri" panose="020F0502020204030204" pitchFamily="34" charset="0"/>
              <a:cs typeface="Calibri" panose="020F0502020204030204" pitchFamily="34" charset="0"/>
            </a:endParaRPr>
          </a:p>
          <a:p>
            <a:r>
              <a:rPr lang="en-US" sz="2200" i="1" dirty="0">
                <a:latin typeface="Calibri" panose="020F0502020204030204" pitchFamily="34" charset="0"/>
                <a:cs typeface="Calibri" panose="020F0502020204030204" pitchFamily="34" charset="0"/>
              </a:rPr>
              <a:t>“The accommodations section of the IEP is not useful to me because it list good teaching practices.”</a:t>
            </a:r>
          </a:p>
          <a:p>
            <a:pPr marL="0" indent="0">
              <a:buNone/>
            </a:pPr>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That may be so, but there is a reason why some good teaching practices might be listed in the IEP… </a:t>
            </a:r>
          </a:p>
        </p:txBody>
      </p:sp>
      <p:sp>
        <p:nvSpPr>
          <p:cNvPr id="5" name="Slide Number Placeholder 4">
            <a:extLst>
              <a:ext uri="{FF2B5EF4-FFF2-40B4-BE49-F238E27FC236}">
                <a16:creationId xmlns:a16="http://schemas.microsoft.com/office/drawing/2014/main" id="{CEB04C54-43F0-844C-9DA0-2A32DBF190FB}"/>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3A98EE3D-8CD1-4C3F-BD1C-C98C9596463C}" type="slidenum">
              <a:rPr lang="en-US" sz="6600">
                <a:solidFill>
                  <a:srgbClr val="FFFFFF"/>
                </a:solidFill>
              </a:rPr>
              <a:pPr>
                <a:lnSpc>
                  <a:spcPct val="90000"/>
                </a:lnSpc>
                <a:spcAft>
                  <a:spcPts val="600"/>
                </a:spcAft>
              </a:pPr>
              <a:t>9</a:t>
            </a:fld>
            <a:endParaRPr lang="en-US" sz="6600">
              <a:solidFill>
                <a:srgbClr val="FFFFFF"/>
              </a:solidFill>
            </a:endParaRPr>
          </a:p>
        </p:txBody>
      </p:sp>
    </p:spTree>
    <p:extLst>
      <p:ext uri="{BB962C8B-B14F-4D97-AF65-F5344CB8AC3E}">
        <p14:creationId xmlns:p14="http://schemas.microsoft.com/office/powerpoint/2010/main" val="244532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3123</TotalTime>
  <Words>1500</Words>
  <Application>Microsoft Macintosh PowerPoint</Application>
  <PresentationFormat>Widescreen</PresentationFormat>
  <Paragraphs>152</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Poppins</vt:lpstr>
      <vt:lpstr>Script MT Bold</vt:lpstr>
      <vt:lpstr>Office Theme</vt:lpstr>
      <vt:lpstr>The Blume Method Crosswalk  Accommodations </vt:lpstr>
      <vt:lpstr>Adaptations: Accommodations vs. Modifications</vt:lpstr>
      <vt:lpstr>What’s the difference?</vt:lpstr>
      <vt:lpstr>Accommodations</vt:lpstr>
      <vt:lpstr>What accommodations look like now:</vt:lpstr>
      <vt:lpstr>Accommodations</vt:lpstr>
      <vt:lpstr>Accommodations for anyone Reading Public Schools District Curriculum Accommodation Plan</vt:lpstr>
      <vt:lpstr>What is a DCAP?</vt:lpstr>
      <vt:lpstr>ACCOMMODATIONS IN THE IEP</vt:lpstr>
      <vt:lpstr>All educators use: Best Practices Differentiation/Accommodations District Curriculum Accommodation Plan (DCAP) </vt:lpstr>
      <vt:lpstr>Accommodations lists are often written in a “laundry list” format</vt:lpstr>
      <vt:lpstr>      ACCOMMODATIONS IN THE IEP</vt:lpstr>
      <vt:lpstr>Categorize now – in the new IEP categories are required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Accommodations</dc:title>
  <dc:creator>Allan Blume</dc:creator>
  <cp:lastModifiedBy>Allan Blume</cp:lastModifiedBy>
  <cp:revision>115</cp:revision>
  <dcterms:created xsi:type="dcterms:W3CDTF">2020-10-01T15:17:19Z</dcterms:created>
  <dcterms:modified xsi:type="dcterms:W3CDTF">2024-02-06T10:08:04Z</dcterms:modified>
</cp:coreProperties>
</file>